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4" r:id="rId2"/>
    <p:sldId id="301" r:id="rId3"/>
    <p:sldId id="300" r:id="rId4"/>
    <p:sldId id="302" r:id="rId5"/>
    <p:sldId id="303" r:id="rId6"/>
    <p:sldId id="304" r:id="rId7"/>
    <p:sldId id="305" r:id="rId8"/>
    <p:sldId id="262" r:id="rId9"/>
    <p:sldId id="306" r:id="rId10"/>
    <p:sldId id="307" r:id="rId11"/>
    <p:sldId id="308" r:id="rId12"/>
    <p:sldId id="309" r:id="rId13"/>
    <p:sldId id="310" r:id="rId14"/>
    <p:sldId id="311" r:id="rId15"/>
    <p:sldId id="263" r:id="rId16"/>
    <p:sldId id="312" r:id="rId17"/>
    <p:sldId id="313" r:id="rId18"/>
    <p:sldId id="314" r:id="rId19"/>
    <p:sldId id="322" r:id="rId20"/>
    <p:sldId id="323" r:id="rId21"/>
    <p:sldId id="315" r:id="rId22"/>
    <p:sldId id="316" r:id="rId23"/>
    <p:sldId id="317" r:id="rId24"/>
    <p:sldId id="320" r:id="rId25"/>
    <p:sldId id="321" r:id="rId26"/>
    <p:sldId id="325" r:id="rId27"/>
    <p:sldId id="326" r:id="rId28"/>
    <p:sldId id="264" r:id="rId29"/>
    <p:sldId id="265" r:id="rId30"/>
    <p:sldId id="266" r:id="rId31"/>
    <p:sldId id="282" r:id="rId32"/>
    <p:sldId id="283" r:id="rId33"/>
    <p:sldId id="267" r:id="rId34"/>
    <p:sldId id="284" r:id="rId35"/>
    <p:sldId id="268" r:id="rId36"/>
    <p:sldId id="269" r:id="rId37"/>
    <p:sldId id="286" r:id="rId38"/>
    <p:sldId id="270" r:id="rId39"/>
    <p:sldId id="280" r:id="rId40"/>
    <p:sldId id="278" r:id="rId41"/>
    <p:sldId id="279" r:id="rId42"/>
    <p:sldId id="277" r:id="rId43"/>
    <p:sldId id="275" r:id="rId44"/>
    <p:sldId id="281" r:id="rId45"/>
    <p:sldId id="273" r:id="rId46"/>
    <p:sldId id="287" r:id="rId47"/>
    <p:sldId id="299" r:id="rId48"/>
    <p:sldId id="285" r:id="rId49"/>
    <p:sldId id="290" r:id="rId50"/>
    <p:sldId id="291" r:id="rId51"/>
    <p:sldId id="292" r:id="rId52"/>
    <p:sldId id="293" r:id="rId53"/>
    <p:sldId id="294" r:id="rId54"/>
    <p:sldId id="295" r:id="rId55"/>
    <p:sldId id="296" r:id="rId56"/>
    <p:sldId id="297" r:id="rId57"/>
    <p:sldId id="298" r:id="rId5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F29ACA-16E2-EE93-0A89-DE1641B48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1AEC8E-D0FF-2FD5-6DD2-9E9797CF57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33987C-22F7-86C1-E320-F433E28AF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1FA62B-BE82-C9A1-58C4-B0D96CCD7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7FD6CA-8FB4-CD35-74AD-576F4C6C6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1858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6AD5B2-BD34-4232-82C5-FCB9D0C6B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0AB06F-66C9-602D-6BAC-E4366A34D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F76778-8E81-7F9B-5F74-D138199E6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986701-4E41-3935-5911-CF8AF485D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567850-1932-D225-91DE-3E5D41505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0457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E0B8F-5771-CEC2-ED23-7D9AC05ED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540938-A291-836A-9E7A-BF566E93E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677739-7096-BBEE-4701-A210BE726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ADF66F-17E5-8774-923C-F18519998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6AF0D9-FE50-11A9-C50F-DFBB8DC6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8789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86B8C-AB05-BD0D-7380-E9065516A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8B7DC6-4C8D-DB80-8BBE-83C0A09D8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6764A1-28AD-9E38-487E-23A645BF5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D8658F-0C67-A865-8243-08F2268B9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0AA5BBC-8AC9-CE7A-E63B-2A727089A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B05BB1-4097-9EA1-021F-6EC82AB4B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98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8D7420-4F66-A426-1252-E3A233DF0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9BD267-C27C-53E1-1D2B-AC8936912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E0CA2F7-2E63-5DF9-B2ED-C400723A3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80C73EB-1299-06CD-24BE-ADA968F2D3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FECBB45-E244-9D71-5744-F80596CCA7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C4C683D-D9D7-63B2-E2F2-863EC2A44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4285C8E-68E1-5043-BA14-C97EB5FD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CA74258-029A-DAFB-87F7-229E41681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3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EAF628-54F7-2AF1-6313-85FCA4A05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5289BC-0F55-C4C6-86DB-608C10688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71B5D7-3C06-A5AB-497F-29C52B9DA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9BD967F-D7AB-F852-3F9F-6A526DDF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794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C7B7F75-980B-023B-B2AC-0BA69B19F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1DF870-C81F-DB25-8D52-938885001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A91C53A-DFE2-5A48-744F-F83480EFD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23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5F2FF-A16E-A885-8525-B458C669C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7FEB3B-1930-0F73-8C2F-538960CBD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60D900A-7D28-832E-266A-595DCE53F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EF9A75-1DAE-8BC4-5913-06D8E10A1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EEECA1-92E0-7411-780D-79304BF1C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D4555E-F551-74A1-53A4-F2B22FB2C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9722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773922-D8C8-1726-8FD6-C57DFFEAD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8FE3601-16BE-A475-272D-2F44B9D5F3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03D3D8E-8497-BD2B-5529-C78D1CD2B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433081-9690-5C95-9E95-88A49759D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3D6089-E78B-53FC-E84F-A5E255C93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DFD900-89BF-CCA8-F52F-3E9ACCF54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7968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651B-5C70-6D1A-79C8-FC044A5E5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1F1583D-D961-28E1-5468-DA19F1A33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D88BEA-732F-88D8-53C6-28A18E072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8DA274-AB13-AACC-885E-592DC2101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73CCE4-7226-C08F-7CE5-BF827E85C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115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CB6099-2D79-DF84-D590-212B39EB3D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69AB2DF-EE88-B6AD-BC23-FEFBFD155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68A72E-9FF9-10F2-B733-8758E3536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398623-E5D3-4423-7ACB-EBDAEC854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6AB3B8-BB42-FA49-7E5E-3F67C1259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2747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15866B53-5842-4AC8-99C1-C4CAC4D55D8F}"/>
              </a:ext>
            </a:extLst>
          </p:cNvPr>
          <p:cNvSpPr/>
          <p:nvPr userDrawn="1"/>
        </p:nvSpPr>
        <p:spPr>
          <a:xfrm>
            <a:off x="0" y="0"/>
            <a:ext cx="12192000" cy="6997215"/>
          </a:xfrm>
          <a:prstGeom prst="rect">
            <a:avLst/>
          </a:prstGeom>
          <a:blipFill>
            <a:blip r:embed="rId2">
              <a:duotone>
                <a:schemeClr val="dk2">
                  <a:shade val="69000"/>
                  <a:hueMod val="91000"/>
                  <a:satMod val="164000"/>
                  <a:lumMod val="74000"/>
                </a:schemeClr>
                <a:schemeClr val="dk2">
                  <a:hueMod val="124000"/>
                  <a:satMod val="140000"/>
                  <a:lumMod val="14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4F5DC17-AD27-4AEC-B2D2-90625C23B4E6}"/>
              </a:ext>
            </a:extLst>
          </p:cNvPr>
          <p:cNvSpPr/>
          <p:nvPr userDrawn="1"/>
        </p:nvSpPr>
        <p:spPr>
          <a:xfrm>
            <a:off x="613954" y="548640"/>
            <a:ext cx="10789920" cy="58913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F82E94BB-6374-42F8-A178-EC48B9E5E08E}"/>
              </a:ext>
            </a:extLst>
          </p:cNvPr>
          <p:cNvSpPr/>
          <p:nvPr userDrawn="1"/>
        </p:nvSpPr>
        <p:spPr>
          <a:xfrm>
            <a:off x="11455037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97376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F994EC-5349-0A0F-F49C-E60F5EE51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CA4A47-0510-EC7B-8CD5-2A84CFAE6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5D42CF-41EA-9AA8-34E3-4BD5EEBC0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D89F1-C846-49EB-9D5E-D23D58FD5A25}" type="datetimeFigureOut">
              <a:rPr lang="pt-BR" smtClean="0"/>
              <a:t>05/10/2025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EE033B-43DD-9185-796C-91B25E673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4D89AD-1BA6-BC16-5DD4-B80021699C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92C1F-93BB-43B7-A590-08E5C3FA34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32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5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3.wdp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Mapa mental com Português no centro, ramificando-se para Alfabeto e Dígrafos">
            <a:extLst>
              <a:ext uri="{FF2B5EF4-FFF2-40B4-BE49-F238E27FC236}">
                <a16:creationId xmlns:a16="http://schemas.microsoft.com/office/drawing/2014/main" id="{8E92AC33-4E6C-95FE-2887-DFDBA9D22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EF1404C-1D8E-0387-6FE1-DD72AFC6C3D1}"/>
              </a:ext>
            </a:extLst>
          </p:cNvPr>
          <p:cNvSpPr txBox="1"/>
          <p:nvPr/>
        </p:nvSpPr>
        <p:spPr>
          <a:xfrm>
            <a:off x="2479962" y="122504"/>
            <a:ext cx="93795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rgbClr val="FF0000"/>
                </a:solidFill>
                <a:latin typeface="Noto Sans" panose="020B0502040504090204" pitchFamily="34" charset="0"/>
                <a:ea typeface="Noto Sans" panose="020B0502040504090204" pitchFamily="34" charset="0"/>
              </a:rPr>
              <a:t>ESTUDOS BÁSICOS DE FONÉTICA E ACENTUAÇÃO GRÁFICA</a:t>
            </a:r>
          </a:p>
        </p:txBody>
      </p:sp>
    </p:spTree>
    <p:extLst>
      <p:ext uri="{BB962C8B-B14F-4D97-AF65-F5344CB8AC3E}">
        <p14:creationId xmlns:p14="http://schemas.microsoft.com/office/powerpoint/2010/main" val="165190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E533313-C2DB-2DCB-FD9D-E9390D703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47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C1A927D-21AC-9595-FEE6-70D8B058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" y="2790299"/>
            <a:ext cx="11797579" cy="390534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5651564-E0C9-E521-0BFB-85401EA02B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1919"/>
          <a:stretch/>
        </p:blipFill>
        <p:spPr>
          <a:xfrm>
            <a:off x="0" y="-1"/>
            <a:ext cx="12192000" cy="279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28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A894397-77D7-AF39-323D-337179E95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" y="0"/>
            <a:ext cx="121902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12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B55915-5CD4-71B2-0CD3-8AF539708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989"/>
            <a:ext cx="12192000" cy="660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63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D10FB28-4F9B-76FB-B7F5-93FD4E247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0" y="137247"/>
            <a:ext cx="11926599" cy="669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675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7865223-2A10-C6C2-11A9-7C2C606AC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6" y="190932"/>
            <a:ext cx="11930571" cy="650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953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4CABC4-85FA-24DF-CB32-A176ECF44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D3919EB-D448-CA58-4B31-AF7ED0F3E492}"/>
              </a:ext>
            </a:extLst>
          </p:cNvPr>
          <p:cNvSpPr txBox="1"/>
          <p:nvPr/>
        </p:nvSpPr>
        <p:spPr>
          <a:xfrm>
            <a:off x="6511637" y="3244334"/>
            <a:ext cx="170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</a:t>
            </a:r>
            <a:r>
              <a:rPr lang="pt-BR" dirty="0">
                <a:solidFill>
                  <a:srgbClr val="FF0000"/>
                </a:solidFill>
              </a:rPr>
              <a:t>AM, EM ou EN</a:t>
            </a:r>
            <a:r>
              <a:rPr lang="pt-BR" dirty="0"/>
              <a:t>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AE53565-E897-AC02-2EA8-8BA0B26827BA}"/>
              </a:ext>
            </a:extLst>
          </p:cNvPr>
          <p:cNvSpPr txBox="1"/>
          <p:nvPr/>
        </p:nvSpPr>
        <p:spPr>
          <a:xfrm>
            <a:off x="9670473" y="3244334"/>
            <a:ext cx="170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</a:t>
            </a:r>
            <a:r>
              <a:rPr lang="pt-BR" dirty="0">
                <a:solidFill>
                  <a:srgbClr val="FF0000"/>
                </a:solidFill>
              </a:rPr>
              <a:t>AM, EM ou EN</a:t>
            </a:r>
            <a:r>
              <a:rPr lang="pt-B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7355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8C149B4-BAE0-A3D4-D7D4-715836834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380" y="138545"/>
            <a:ext cx="11944784" cy="649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58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07046D4-713F-E624-6A20-95622C5DC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6075"/>
            <a:ext cx="12192000" cy="675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32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0C4F6ED-2269-CA64-7648-C1CA82E5D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5514"/>
            <a:ext cx="12192000" cy="672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09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4AB0EDC-788A-4E52-5A4C-E00B1ADAD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545" y="110836"/>
            <a:ext cx="11942619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84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B6BB87-ACF0-9BD3-9FEA-19752B558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6260" y="116462"/>
            <a:ext cx="11858625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60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4A25D27-556B-2F9C-B0A7-8DE418C19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429491"/>
            <a:ext cx="12192000" cy="630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043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116DD72-25D0-8AF9-B6CD-4848DB6CF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1" t="25859" r="5455"/>
          <a:stretch/>
        </p:blipFill>
        <p:spPr>
          <a:xfrm>
            <a:off x="0" y="138545"/>
            <a:ext cx="12192000" cy="671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55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D161157-0139-DE53-B8DC-199DEB6A1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095018" cy="684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19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24D1492-7B7E-BBFA-472A-300EB5104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062" y="166256"/>
            <a:ext cx="11732119" cy="647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84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A1C8777-C024-2DD2-8DD4-982AD8676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"/>
            <a:ext cx="12192000" cy="68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564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9CAF58A-133C-170D-99EF-20F441E09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50063"/>
            <a:ext cx="12192000" cy="675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8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04A1442-D670-4526-0F03-53340AF38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37" y="96982"/>
            <a:ext cx="12093363" cy="667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78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111DBB8-E846-2389-2D80-7695623C6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188" y="440964"/>
            <a:ext cx="11995812" cy="59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73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1B446DE-A451-2067-728B-238CE90AC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440"/>
            <a:ext cx="12186522" cy="557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96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21B8FCB-32AD-5964-9EBB-FC231084C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96" y="17747"/>
            <a:ext cx="11784159" cy="362729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AAA83B5-A30E-740A-1243-BC6E0608A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63" y="3645043"/>
            <a:ext cx="11968024" cy="30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441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1AD8E41-6278-A6B1-742C-55AAE25C7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3" y="129453"/>
            <a:ext cx="11996417" cy="311251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6C7096C-B644-E198-BEA0-11655822E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22" y="3241963"/>
            <a:ext cx="12066877" cy="361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349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5841F3-B067-F3EA-0D41-0C0729D74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2" y="238125"/>
            <a:ext cx="11984182" cy="652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33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roggy Jumps: Separação silábica (language - 2º Ensino Fundamental - silabas  - letras del abecedario - separação silabica)">
            <a:extLst>
              <a:ext uri="{FF2B5EF4-FFF2-40B4-BE49-F238E27FC236}">
                <a16:creationId xmlns:a16="http://schemas.microsoft.com/office/drawing/2014/main" id="{BF47925D-431F-81AC-EA71-AE4F0550A1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4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893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rátis: dicas para separação de sílabas - Material Claro e Objetivo em PDF  para Estudo Rápido">
            <a:extLst>
              <a:ext uri="{FF2B5EF4-FFF2-40B4-BE49-F238E27FC236}">
                <a16:creationId xmlns:a16="http://schemas.microsoft.com/office/drawing/2014/main" id="{6951573E-00C9-33C9-E37C-583FE35F6B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29" b="11717"/>
          <a:stretch/>
        </p:blipFill>
        <p:spPr bwMode="auto">
          <a:xfrm>
            <a:off x="0" y="0"/>
            <a:ext cx="12192000" cy="685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973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A84D782-0457-F19C-B8A6-7DB5C669A6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591" t="16970" r="11250" b="8081"/>
          <a:stretch/>
        </p:blipFill>
        <p:spPr>
          <a:xfrm>
            <a:off x="96983" y="180109"/>
            <a:ext cx="11978206" cy="65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77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83CB193-3919-0D0A-1D54-D4D4739A5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4" r="3258"/>
          <a:stretch/>
        </p:blipFill>
        <p:spPr bwMode="auto">
          <a:xfrm>
            <a:off x="116811" y="140825"/>
            <a:ext cx="5771372" cy="653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4854BC0-0A97-68D1-BFB5-1FD9A384C9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591" t="16970" r="11250" b="8081"/>
          <a:stretch/>
        </p:blipFill>
        <p:spPr>
          <a:xfrm>
            <a:off x="5888182" y="0"/>
            <a:ext cx="6303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85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D3D9793-E735-9C0A-9455-34728D0A3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680" y="216476"/>
            <a:ext cx="11941320" cy="643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06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079A725-8C93-6827-06AA-C941FD2FF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541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E110F36-9CE5-9533-AA51-47EA90AAF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956" y="162357"/>
            <a:ext cx="12027044" cy="666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0382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64BDB6-1D4E-7606-2FD9-B8DF44F14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35" y="48491"/>
            <a:ext cx="11574174" cy="682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294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ortal do Professor - Estudando a sílaba tônica para classificar palavras">
            <a:extLst>
              <a:ext uri="{FF2B5EF4-FFF2-40B4-BE49-F238E27FC236}">
                <a16:creationId xmlns:a16="http://schemas.microsoft.com/office/drawing/2014/main" id="{569C6907-5DAB-4F82-0A88-68196E5D1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00" y="484916"/>
            <a:ext cx="11733935" cy="625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5BDA252-3648-A604-3BCB-8E200AD2397C}"/>
              </a:ext>
            </a:extLst>
          </p:cNvPr>
          <p:cNvSpPr txBox="1"/>
          <p:nvPr/>
        </p:nvSpPr>
        <p:spPr>
          <a:xfrm>
            <a:off x="193964" y="93608"/>
            <a:ext cx="5749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VAMOS DE PALAVRAS CRUZADAS!</a:t>
            </a:r>
          </a:p>
        </p:txBody>
      </p:sp>
    </p:spTree>
    <p:extLst>
      <p:ext uri="{BB962C8B-B14F-4D97-AF65-F5344CB8AC3E}">
        <p14:creationId xmlns:p14="http://schemas.microsoft.com/office/powerpoint/2010/main" val="174374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onossílabos: o que são, exemplo, átonos, tônicos - Escola Kids">
            <a:extLst>
              <a:ext uri="{FF2B5EF4-FFF2-40B4-BE49-F238E27FC236}">
                <a16:creationId xmlns:a16="http://schemas.microsoft.com/office/drawing/2014/main" id="{C67553F8-0008-DC51-3338-5E6D907E9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4" y="124691"/>
            <a:ext cx="11835247" cy="651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707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393779C-BADD-EC96-62AC-6761E0B6E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382" y="338137"/>
            <a:ext cx="11617803" cy="618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39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4">
            <a:extLst>
              <a:ext uri="{FF2B5EF4-FFF2-40B4-BE49-F238E27FC236}">
                <a16:creationId xmlns:a16="http://schemas.microsoft.com/office/drawing/2014/main" id="{5DD4DFED-E4F9-B413-737E-A9C9106DE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63" y="1468581"/>
            <a:ext cx="11737074" cy="529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F9BB876-D5FC-658C-1C68-1E420F44ED23}"/>
              </a:ext>
            </a:extLst>
          </p:cNvPr>
          <p:cNvSpPr txBox="1"/>
          <p:nvPr/>
        </p:nvSpPr>
        <p:spPr>
          <a:xfrm>
            <a:off x="248578" y="349373"/>
            <a:ext cx="117159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Envolva, na tirinha abaixo, os monossílabos tônicos e sublinhe os monossílabos átonos.</a:t>
            </a:r>
          </a:p>
        </p:txBody>
      </p:sp>
    </p:spTree>
    <p:extLst>
      <p:ext uri="{BB962C8B-B14F-4D97-AF65-F5344CB8AC3E}">
        <p14:creationId xmlns:p14="http://schemas.microsoft.com/office/powerpoint/2010/main" val="33960748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Acentuação gráfica: regras gerais e exemplos - Brasil Escola">
            <a:extLst>
              <a:ext uri="{FF2B5EF4-FFF2-40B4-BE49-F238E27FC236}">
                <a16:creationId xmlns:a16="http://schemas.microsoft.com/office/drawing/2014/main" id="{D2AFE012-5565-023C-E858-47E1DA78A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8" y="277090"/>
            <a:ext cx="11738265" cy="633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6553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FB7E7C9-05ED-48EE-A5EB-8C461E214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5" y="125124"/>
            <a:ext cx="11998418" cy="299214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33A92D3-7E42-B6BF-9EFE-2F14914C0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35" y="3117273"/>
            <a:ext cx="11967730" cy="361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611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BEAFA59-8409-A003-FFD8-D5FB037AD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95" y="142441"/>
            <a:ext cx="12070340" cy="64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637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56AF7BD-9CD3-7251-EFAE-53D79992A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5" y="102610"/>
            <a:ext cx="11969029" cy="663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85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1314495-794C-71F7-2697-5B8BCE248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70" y="164089"/>
            <a:ext cx="11892829" cy="662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101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rátis: Resumo Regras de Acentuação Gráfica - Material Claro e Objetivo em  PDF para Estudo Rápido">
            <a:extLst>
              <a:ext uri="{FF2B5EF4-FFF2-40B4-BE49-F238E27FC236}">
                <a16:creationId xmlns:a16="http://schemas.microsoft.com/office/drawing/2014/main" id="{9C2FFF4B-5DD9-75B8-FCF1-D5430F755C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819" t="65731" r="1450" b="7840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8418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centuação – Exercícios de fixação 3 – Ditongos abertos – Lição Prática">
            <a:extLst>
              <a:ext uri="{FF2B5EF4-FFF2-40B4-BE49-F238E27FC236}">
                <a16:creationId xmlns:a16="http://schemas.microsoft.com/office/drawing/2014/main" id="{F10D89C8-A46B-13E3-5753-E413AB842B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4" t="6439" r="4571" b="5470"/>
          <a:stretch/>
        </p:blipFill>
        <p:spPr bwMode="auto">
          <a:xfrm>
            <a:off x="278817" y="0"/>
            <a:ext cx="11634365" cy="551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Acentuação dos ditongos abertos - Celpe-Bras na Prática">
            <a:extLst>
              <a:ext uri="{FF2B5EF4-FFF2-40B4-BE49-F238E27FC236}">
                <a16:creationId xmlns:a16="http://schemas.microsoft.com/office/drawing/2014/main" id="{982CCFEB-49A3-2269-CCA6-6F94780F7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1" y="5292436"/>
            <a:ext cx="11275874" cy="144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8917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ode ser um gráfico de texto que diz &quot;DI ΑPΕΔЛ ACENTUAÇÃO GRÁFICA EM VERBOS CRER- DAR- LER VER (CRÊ ០ន្ SINGULAR= ELE CRÊ PLURAL= ELES CREEM LÊ VÊ) NO PLURAL, PERDE O ACENTO; VOGAIS IGUAIS NÃO SÃO MAIS ACENTUADAS. TER VIR SINGULAR ELE TEM PLURAL= ELES TÊM NO PLURAL, RECEBEO ACENTO CIRCUN- FLEXO, OLHE SEMPRE O SUJEITO. DERIVADOS: DETER- -MANTER RETER- CONVIR SINGULAR= ELE DETÉM PLURAL= ELES DETÊM NO SINGULAR, RECEBE ACENTO AGUDO; NO PLURAL, ACENTO CIRCUNFLEXO. ACENTO DIFERENCIAL PODE= PRESENTE PÔDE= PASSADO POR= PREPOSIÇÃO 輸 VERBO (COLOCAR) ELE PODE FALAR AGORA. ELE NÃO PÔDE VIR ONTEM. @METODOMAPEEI FIZ ISSO POR VOCÊ. ELA νΑΙ PÔR A MESA.&quot;">
            <a:extLst>
              <a:ext uri="{FF2B5EF4-FFF2-40B4-BE49-F238E27FC236}">
                <a16:creationId xmlns:a16="http://schemas.microsoft.com/office/drawing/2014/main" id="{9EAB7C64-0961-182F-A56C-3BD3B2EEA1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172" r="2500" b="28485"/>
          <a:stretch/>
        </p:blipFill>
        <p:spPr bwMode="auto">
          <a:xfrm>
            <a:off x="0" y="2660073"/>
            <a:ext cx="121920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FF2886F-F29F-6CDD-56BE-895C5131E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05747"/>
            <a:ext cx="12192000" cy="266374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302441A-DEF7-ACB2-A009-B499CCBA4EAF}"/>
              </a:ext>
            </a:extLst>
          </p:cNvPr>
          <p:cNvSpPr txBox="1"/>
          <p:nvPr/>
        </p:nvSpPr>
        <p:spPr>
          <a:xfrm>
            <a:off x="4267200" y="3597900"/>
            <a:ext cx="121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latin typeface="Bahnschrift SemiBold SemiConden" panose="020B0502040204020203" pitchFamily="34" charset="0"/>
                <a:cs typeface="Arial" panose="020B0604020202020204" pitchFamily="34" charset="0"/>
              </a:rPr>
              <a:t>/ VEM</a:t>
            </a:r>
          </a:p>
          <a:p>
            <a:r>
              <a:rPr lang="pt-BR" sz="3000" b="1" dirty="0">
                <a:latin typeface="Bahnschrift SemiBold SemiConden" panose="020B0502040204020203" pitchFamily="34" charset="0"/>
                <a:cs typeface="Arial" panose="020B0604020202020204" pitchFamily="34" charset="0"/>
              </a:rPr>
              <a:t>/ VÊM</a:t>
            </a:r>
          </a:p>
        </p:txBody>
      </p:sp>
    </p:spTree>
    <p:extLst>
      <p:ext uri="{BB962C8B-B14F-4D97-AF65-F5344CB8AC3E}">
        <p14:creationId xmlns:p14="http://schemas.microsoft.com/office/powerpoint/2010/main" val="17791568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153B820-D7BC-4FFF-8F05-1FB3CA68D912}"/>
              </a:ext>
            </a:extLst>
          </p:cNvPr>
          <p:cNvPicPr/>
          <p:nvPr/>
        </p:nvPicPr>
        <p:blipFill rotWithShape="1">
          <a:blip r:embed="rId2"/>
          <a:srcRect t="9894" b="26737"/>
          <a:stretch/>
        </p:blipFill>
        <p:spPr>
          <a:xfrm>
            <a:off x="2655051" y="444528"/>
            <a:ext cx="5865494" cy="899363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3B35E38C-4C66-4008-8EED-F50662C37962}"/>
              </a:ext>
            </a:extLst>
          </p:cNvPr>
          <p:cNvSpPr/>
          <p:nvPr/>
        </p:nvSpPr>
        <p:spPr>
          <a:xfrm>
            <a:off x="762001" y="1136073"/>
            <a:ext cx="104463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Identifique nas tirinhas as informações solicitadas abaixo, transcrevendo-as a seguir. 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A imagem pode conter: texto">
            <a:extLst>
              <a:ext uri="{FF2B5EF4-FFF2-40B4-BE49-F238E27FC236}">
                <a16:creationId xmlns:a16="http://schemas.microsoft.com/office/drawing/2014/main" id="{872B4E2F-85B7-4DF8-B766-527A9F21BF2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2229400"/>
            <a:ext cx="10598726" cy="37973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49421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153B820-D7BC-4FFF-8F05-1FB3CA68D912}"/>
              </a:ext>
            </a:extLst>
          </p:cNvPr>
          <p:cNvPicPr/>
          <p:nvPr/>
        </p:nvPicPr>
        <p:blipFill rotWithShape="1">
          <a:blip r:embed="rId2"/>
          <a:srcRect t="9894" b="26737"/>
          <a:stretch/>
        </p:blipFill>
        <p:spPr>
          <a:xfrm>
            <a:off x="2655051" y="444528"/>
            <a:ext cx="5865494" cy="899363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3B35E38C-4C66-4008-8EED-F50662C37962}"/>
              </a:ext>
            </a:extLst>
          </p:cNvPr>
          <p:cNvSpPr/>
          <p:nvPr/>
        </p:nvSpPr>
        <p:spPr>
          <a:xfrm>
            <a:off x="762001" y="1136073"/>
            <a:ext cx="104463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Identifique nas tirinhas as informações solicitadas abaixo, transcrevendo-as a seguir. 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A imagem pode conter: texto">
            <a:extLst>
              <a:ext uri="{FF2B5EF4-FFF2-40B4-BE49-F238E27FC236}">
                <a16:creationId xmlns:a16="http://schemas.microsoft.com/office/drawing/2014/main" id="{51697711-6499-450A-BF33-F123C2DB90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2535382"/>
            <a:ext cx="10557163" cy="3562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94700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DCF9765-F231-5203-67F6-7B877C81C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94" y="283584"/>
            <a:ext cx="7159770" cy="644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333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B5357CA-B1D4-45FF-A9B5-AF2BEE81012C}"/>
              </a:ext>
            </a:extLst>
          </p:cNvPr>
          <p:cNvSpPr/>
          <p:nvPr/>
        </p:nvSpPr>
        <p:spPr>
          <a:xfrm>
            <a:off x="678872" y="682543"/>
            <a:ext cx="10695709" cy="376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Assinale a alternativa em que todas as palavras são acentuadas de acordo com a mesma regra de acentuação da palavra sublinhada nesta frase: 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✎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uso do cinto de segurança é </a:t>
            </a:r>
            <a:r>
              <a:rPr lang="pt-BR" sz="2800" b="1" u="db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obrigatório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fácil, apêndice, armazém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ingênuo, várzea, mágoa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c)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parabéns, amém, ninguém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d)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abacaxi, aipim, urubu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e)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dúvida, gráfico, líquido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F4F772-3D53-4695-9182-27FCAA1F5745}"/>
              </a:ext>
            </a:extLst>
          </p:cNvPr>
          <p:cNvSpPr txBox="1"/>
          <p:nvPr/>
        </p:nvSpPr>
        <p:spPr>
          <a:xfrm>
            <a:off x="6026726" y="2644170"/>
            <a:ext cx="318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>
                <a:solidFill>
                  <a:srgbClr val="CC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603F985-10FE-4558-B023-1C37CED313D3}"/>
              </a:ext>
            </a:extLst>
          </p:cNvPr>
          <p:cNvSpPr/>
          <p:nvPr/>
        </p:nvSpPr>
        <p:spPr>
          <a:xfrm>
            <a:off x="678872" y="4488264"/>
            <a:ext cx="10571019" cy="1915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Justifique sua resposta.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i="1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regra de acentuação da palavra obrigatório é esta: “acentuam-se todas as paroxítonas terminadas em ditongo”, portanto, a alternativa b está correta.</a:t>
            </a:r>
            <a:endParaRPr lang="pt-BR" sz="2800" dirty="0">
              <a:solidFill>
                <a:srgbClr val="CC00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45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5B4FFF00-0192-4B97-A260-1D4ED048CD58}"/>
              </a:ext>
            </a:extLst>
          </p:cNvPr>
          <p:cNvSpPr/>
          <p:nvPr/>
        </p:nvSpPr>
        <p:spPr>
          <a:xfrm>
            <a:off x="623454" y="573955"/>
            <a:ext cx="10751128" cy="5143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Com base nas regras de acentuação gráfica, assinale a(s) afirmativa(s) correta(s), corrigindo a(s) incorreta(s) no seu caderno.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[___] As palavras túnel, amigos e vírus são paroxítonas.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[___] As   palavras   dúvida, matemática e fácil são oxítonas.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[___] As   palavras   sofá, dominó e público recebem acento gráfico porque são proparoxítonas.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A214389-57A6-4CB5-8122-D2ACD73E88A3}"/>
              </a:ext>
            </a:extLst>
          </p:cNvPr>
          <p:cNvSpPr/>
          <p:nvPr/>
        </p:nvSpPr>
        <p:spPr>
          <a:xfrm>
            <a:off x="1246909" y="1518798"/>
            <a:ext cx="43159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endParaRPr lang="pt-BR" sz="3000" b="1" dirty="0">
              <a:solidFill>
                <a:srgbClr val="CC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9334A34-1965-444A-AC18-CA7ED268BC01}"/>
              </a:ext>
            </a:extLst>
          </p:cNvPr>
          <p:cNvSpPr/>
          <p:nvPr/>
        </p:nvSpPr>
        <p:spPr>
          <a:xfrm>
            <a:off x="1292685" y="2361015"/>
            <a:ext cx="43159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endParaRPr lang="pt-BR" sz="3000" b="1" dirty="0">
              <a:solidFill>
                <a:srgbClr val="CC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5F9DC3C-568A-46F4-B033-E5DCEFE728A5}"/>
              </a:ext>
            </a:extLst>
          </p:cNvPr>
          <p:cNvSpPr/>
          <p:nvPr/>
        </p:nvSpPr>
        <p:spPr>
          <a:xfrm>
            <a:off x="721488" y="2895309"/>
            <a:ext cx="103930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palavras dúvida e matemática são proparoxítonas e fácil é paroxítona.</a:t>
            </a:r>
            <a:endParaRPr lang="pt-BR" sz="2800" dirty="0">
              <a:solidFill>
                <a:srgbClr val="CC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846398C-5E6E-43D1-A557-333673244DF1}"/>
              </a:ext>
            </a:extLst>
          </p:cNvPr>
          <p:cNvSpPr/>
          <p:nvPr/>
        </p:nvSpPr>
        <p:spPr>
          <a:xfrm>
            <a:off x="1294791" y="4229257"/>
            <a:ext cx="43159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endParaRPr lang="pt-BR" sz="3000" b="1" dirty="0">
              <a:solidFill>
                <a:srgbClr val="CC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5BDCDB5-768A-46BE-AEBA-B47F9666FD4F}"/>
              </a:ext>
            </a:extLst>
          </p:cNvPr>
          <p:cNvSpPr/>
          <p:nvPr/>
        </p:nvSpPr>
        <p:spPr>
          <a:xfrm>
            <a:off x="721488" y="5120885"/>
            <a:ext cx="102011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palavras sofá e dominó são oxítonas.</a:t>
            </a:r>
            <a:endParaRPr lang="pt-BR" sz="2800" dirty="0">
              <a:solidFill>
                <a:srgbClr val="CC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81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5B4FFF00-0192-4B97-A260-1D4ED048CD58}"/>
              </a:ext>
            </a:extLst>
          </p:cNvPr>
          <p:cNvSpPr/>
          <p:nvPr/>
        </p:nvSpPr>
        <p:spPr>
          <a:xfrm>
            <a:off x="623454" y="573955"/>
            <a:ext cx="10751128" cy="2838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[___] As   palavras   além, papéis e tórax são acentuadas porque são oxítonas.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[___] As   palavras   países, saúde, dióxido e água são acentuadas com base na mesma regra de acentuação gráfica.</a:t>
            </a:r>
            <a:r>
              <a:rPr lang="pt-BR" sz="2800" b="1" dirty="0">
                <a:solidFill>
                  <a:srgbClr val="38562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A214389-57A6-4CB5-8122-D2ACD73E88A3}"/>
              </a:ext>
            </a:extLst>
          </p:cNvPr>
          <p:cNvSpPr/>
          <p:nvPr/>
        </p:nvSpPr>
        <p:spPr>
          <a:xfrm>
            <a:off x="1307777" y="573955"/>
            <a:ext cx="36099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endParaRPr lang="pt-BR" sz="3000" b="1" dirty="0">
              <a:solidFill>
                <a:srgbClr val="CC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62FB991-EE37-4CE2-A14C-4587C9B9AE3B}"/>
              </a:ext>
            </a:extLst>
          </p:cNvPr>
          <p:cNvSpPr/>
          <p:nvPr/>
        </p:nvSpPr>
        <p:spPr>
          <a:xfrm>
            <a:off x="636920" y="1543773"/>
            <a:ext cx="10737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palavra tórax é uma paroxítona, pois tem a penúltima sílaba tônica.</a:t>
            </a:r>
            <a:endParaRPr lang="pt-BR" sz="2800" dirty="0">
              <a:solidFill>
                <a:srgbClr val="CC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B9C7E72-E1D1-4E38-87AD-3CB66990F386}"/>
              </a:ext>
            </a:extLst>
          </p:cNvPr>
          <p:cNvSpPr/>
          <p:nvPr/>
        </p:nvSpPr>
        <p:spPr>
          <a:xfrm>
            <a:off x="1300150" y="2374491"/>
            <a:ext cx="36099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endParaRPr lang="pt-BR" sz="3000" b="1" dirty="0">
              <a:solidFill>
                <a:srgbClr val="CC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4309214-2F6A-47A9-81B8-5C012445891E}"/>
              </a:ext>
            </a:extLst>
          </p:cNvPr>
          <p:cNvSpPr/>
          <p:nvPr/>
        </p:nvSpPr>
        <p:spPr>
          <a:xfrm>
            <a:off x="727169" y="3304115"/>
            <a:ext cx="107376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palavras países, saúde e água são paroxítonas, e dióxido é proparoxítona.</a:t>
            </a:r>
            <a:endParaRPr lang="pt-BR" sz="2800" dirty="0">
              <a:solidFill>
                <a:srgbClr val="CC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41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EA36BB1-4141-4F0D-AD22-80E5852FD9B8}"/>
              </a:ext>
            </a:extLst>
          </p:cNvPr>
          <p:cNvSpPr/>
          <p:nvPr/>
        </p:nvSpPr>
        <p:spPr>
          <a:xfrm>
            <a:off x="706581" y="599845"/>
            <a:ext cx="10598727" cy="4682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Considere a frase: 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✎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cinto de segurança deve ser usado </a:t>
            </a:r>
            <a:r>
              <a:rPr lang="pt-BR" sz="2800" b="1" u="db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também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 quem está no banco traseiro.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Assinale a alternativa em que todas as palavras são acentuadas de acordo com a mesma regra de acentuação da palavra sublinhada.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fácil, apêndice, parabéns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ingênuo, várzea, mágoa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c)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armazém, amém, ninguém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d)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abacaxi, aipim, urubu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e)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dúvida, gráfico, líquido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845E514-0DAE-4E47-A11E-A4B519F3ADE6}"/>
              </a:ext>
            </a:extLst>
          </p:cNvPr>
          <p:cNvSpPr txBox="1"/>
          <p:nvPr/>
        </p:nvSpPr>
        <p:spPr>
          <a:xfrm>
            <a:off x="2050472" y="4999443"/>
            <a:ext cx="318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>
                <a:solidFill>
                  <a:srgbClr val="CC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ED10AD6-C459-405F-8351-96F9F2AA36D1}"/>
              </a:ext>
            </a:extLst>
          </p:cNvPr>
          <p:cNvSpPr/>
          <p:nvPr/>
        </p:nvSpPr>
        <p:spPr>
          <a:xfrm>
            <a:off x="5209308" y="3184607"/>
            <a:ext cx="6096000" cy="2376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Justifique sua resposta.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i="1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regra de acentuação da palavra também é a seguinte: “todas as oxítonas terminadas em em/</a:t>
            </a:r>
            <a:r>
              <a:rPr lang="pt-BR" sz="2800" i="1" dirty="0" err="1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</a:t>
            </a:r>
            <a:r>
              <a:rPr lang="pt-BR" sz="2800" i="1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são acentuadas”, portanto, a alternativa c está correta.</a:t>
            </a:r>
            <a:endParaRPr lang="pt-BR" sz="2800" dirty="0">
              <a:solidFill>
                <a:srgbClr val="CC00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38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AD30F34-C213-41B7-9DA6-01BC706920D2}"/>
              </a:ext>
            </a:extLst>
          </p:cNvPr>
          <p:cNvSpPr/>
          <p:nvPr/>
        </p:nvSpPr>
        <p:spPr>
          <a:xfrm>
            <a:off x="623454" y="464938"/>
            <a:ext cx="1061258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Classifique, conforme o exemplo, as palavras destacadas nas frases a seguir quanto ao número de sílabas e a posição da sílaba tônica.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Exemplo: 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castigo dos bons que não fazem </a:t>
            </a:r>
            <a:r>
              <a:rPr lang="pt-BR" sz="2800" b="1" u="db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política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 serem governados pelos maus. (Platão)</a:t>
            </a:r>
          </a:p>
          <a:p>
            <a:pPr algn="just"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Crianças devem utilizar o tipo de cadeira </a:t>
            </a:r>
            <a:r>
              <a:rPr lang="pt-BR" sz="2800" b="1" u="db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recomendável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sua idade.</a:t>
            </a:r>
          </a:p>
          <a:p>
            <a:pPr algn="just"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A falta de uso de equipamentos de segurança, como capacete, é a principal causa </a:t>
            </a:r>
            <a:r>
              <a:rPr lang="pt-BR" sz="2800" b="1" u="db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presumível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acidente. </a:t>
            </a:r>
          </a:p>
          <a:p>
            <a:pPr algn="just">
              <a:spcAft>
                <a:spcPts val="0"/>
              </a:spcAft>
            </a:pPr>
            <a:r>
              <a:rPr lang="pt-BR" sz="28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E6241CD-A4B3-4309-891A-BA5231B2C81B}"/>
              </a:ext>
            </a:extLst>
          </p:cNvPr>
          <p:cNvSpPr/>
          <p:nvPr/>
        </p:nvSpPr>
        <p:spPr>
          <a:xfrm>
            <a:off x="623454" y="2230291"/>
            <a:ext cx="10393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Polissílaba e proparoxítona.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29DD0A2-0360-43CE-9E71-FCE8D7C5050E}"/>
              </a:ext>
            </a:extLst>
          </p:cNvPr>
          <p:cNvSpPr/>
          <p:nvPr/>
        </p:nvSpPr>
        <p:spPr>
          <a:xfrm>
            <a:off x="733236" y="3842880"/>
            <a:ext cx="10393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Polissílaba e paroxítona.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8E301B3-601F-402B-86FF-92D0655313FF}"/>
              </a:ext>
            </a:extLst>
          </p:cNvPr>
          <p:cNvSpPr/>
          <p:nvPr/>
        </p:nvSpPr>
        <p:spPr>
          <a:xfrm>
            <a:off x="733236" y="5635584"/>
            <a:ext cx="10393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Polissílaba e paroxítona.</a:t>
            </a:r>
          </a:p>
        </p:txBody>
      </p:sp>
    </p:spTree>
    <p:extLst>
      <p:ext uri="{BB962C8B-B14F-4D97-AF65-F5344CB8AC3E}">
        <p14:creationId xmlns:p14="http://schemas.microsoft.com/office/powerpoint/2010/main" val="351094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AD30F34-C213-41B7-9DA6-01BC706920D2}"/>
              </a:ext>
            </a:extLst>
          </p:cNvPr>
          <p:cNvSpPr/>
          <p:nvPr/>
        </p:nvSpPr>
        <p:spPr>
          <a:xfrm>
            <a:off x="623454" y="464938"/>
            <a:ext cx="1061258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O </a:t>
            </a:r>
            <a:r>
              <a:rPr lang="pt-BR" sz="2800" b="1" u="db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trânsito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b="1" u="db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só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muda quando a gente muda.</a:t>
            </a:r>
          </a:p>
          <a:p>
            <a:pPr algn="just"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É </a:t>
            </a:r>
            <a:r>
              <a:rPr lang="pt-BR" sz="2800" b="1" u="db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obrigatório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uso do cinto de segurança para condutor e passageiros em todas as vias do território nacional.</a:t>
            </a:r>
          </a:p>
          <a:p>
            <a:pPr algn="just">
              <a:spcAft>
                <a:spcPts val="0"/>
              </a:spcAft>
            </a:pP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Educação no trânsito: </a:t>
            </a:r>
            <a:r>
              <a:rPr lang="pt-BR" sz="2800" b="1" u="db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você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deve cultivar esta ideia. </a:t>
            </a:r>
          </a:p>
          <a:p>
            <a:pPr>
              <a:spcAft>
                <a:spcPts val="0"/>
              </a:spcAft>
            </a:pPr>
            <a:r>
              <a:rPr lang="pt-BR" sz="2800" b="1" dirty="0">
                <a:solidFill>
                  <a:srgbClr val="38562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6B7F4E4-A066-422B-97FB-2AE7B69FABC0}"/>
              </a:ext>
            </a:extLst>
          </p:cNvPr>
          <p:cNvSpPr/>
          <p:nvPr/>
        </p:nvSpPr>
        <p:spPr>
          <a:xfrm>
            <a:off x="733236" y="1354530"/>
            <a:ext cx="103930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Trissílaba e proparoxítona.</a:t>
            </a:r>
          </a:p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Monossílaba e monossílaba tônica.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C973387-B124-4E18-AE7C-56B1EBE4146B}"/>
              </a:ext>
            </a:extLst>
          </p:cNvPr>
          <p:cNvSpPr/>
          <p:nvPr/>
        </p:nvSpPr>
        <p:spPr>
          <a:xfrm>
            <a:off x="733236" y="3495057"/>
            <a:ext cx="10393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Polissílaba e paroxítona.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64B5770-FE06-41AB-9C5A-222098EF90E9}"/>
              </a:ext>
            </a:extLst>
          </p:cNvPr>
          <p:cNvSpPr/>
          <p:nvPr/>
        </p:nvSpPr>
        <p:spPr>
          <a:xfrm>
            <a:off x="733236" y="4716681"/>
            <a:ext cx="10393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Dissílaba e oxítona</a:t>
            </a:r>
          </a:p>
        </p:txBody>
      </p:sp>
    </p:spTree>
    <p:extLst>
      <p:ext uri="{BB962C8B-B14F-4D97-AF65-F5344CB8AC3E}">
        <p14:creationId xmlns:p14="http://schemas.microsoft.com/office/powerpoint/2010/main" val="102834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7517C84-1F66-4E61-A470-6DDCDAF65A57}"/>
              </a:ext>
            </a:extLst>
          </p:cNvPr>
          <p:cNvSpPr/>
          <p:nvPr/>
        </p:nvSpPr>
        <p:spPr>
          <a:xfrm>
            <a:off x="734291" y="668497"/>
            <a:ext cx="10626436" cy="993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Observe as palavras abaixo, escreva-as em sua respectiva posição da sílaba tônica e, a seguir, encaixe-as no diagrama. 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7AE0A1BE-407D-439C-9064-70D7264360A1}"/>
              </a:ext>
            </a:extLst>
          </p:cNvPr>
          <p:cNvGraphicFramePr>
            <a:graphicFrameLocks noGrp="1"/>
          </p:cNvGraphicFramePr>
          <p:nvPr/>
        </p:nvGraphicFramePr>
        <p:xfrm>
          <a:off x="1316182" y="1939514"/>
          <a:ext cx="9185564" cy="2719134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2296391">
                  <a:extLst>
                    <a:ext uri="{9D8B030D-6E8A-4147-A177-3AD203B41FA5}">
                      <a16:colId xmlns:a16="http://schemas.microsoft.com/office/drawing/2014/main" val="1276009492"/>
                    </a:ext>
                  </a:extLst>
                </a:gridCol>
                <a:gridCol w="2296391">
                  <a:extLst>
                    <a:ext uri="{9D8B030D-6E8A-4147-A177-3AD203B41FA5}">
                      <a16:colId xmlns:a16="http://schemas.microsoft.com/office/drawing/2014/main" val="773677244"/>
                    </a:ext>
                  </a:extLst>
                </a:gridCol>
                <a:gridCol w="2296391">
                  <a:extLst>
                    <a:ext uri="{9D8B030D-6E8A-4147-A177-3AD203B41FA5}">
                      <a16:colId xmlns:a16="http://schemas.microsoft.com/office/drawing/2014/main" val="301696883"/>
                    </a:ext>
                  </a:extLst>
                </a:gridCol>
                <a:gridCol w="2296391">
                  <a:extLst>
                    <a:ext uri="{9D8B030D-6E8A-4147-A177-3AD203B41FA5}">
                      <a16:colId xmlns:a16="http://schemas.microsoft.com/office/drawing/2014/main" val="744068572"/>
                    </a:ext>
                  </a:extLst>
                </a:gridCol>
              </a:tblGrid>
              <a:tr h="9939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café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cajá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cárcere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chá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cipó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dói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fácil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fórum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gráfico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jiló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lâmpada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látex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más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órfãs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pás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pássaro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pés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pêssego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pôs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purê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sofá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táxis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tímpano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Vênus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7205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2370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46E1A16-B235-4C22-864C-383D045562EA}"/>
              </a:ext>
            </a:extLst>
          </p:cNvPr>
          <p:cNvSpPr/>
          <p:nvPr/>
        </p:nvSpPr>
        <p:spPr>
          <a:xfrm>
            <a:off x="720436" y="720317"/>
            <a:ext cx="10501746" cy="4682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Monossílabas tônicas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Oxítonas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Paroxítonas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Proparoxítonas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33C4EA5-AC7B-4C15-804E-53D947779CE3}"/>
              </a:ext>
            </a:extLst>
          </p:cNvPr>
          <p:cNvSpPr/>
          <p:nvPr/>
        </p:nvSpPr>
        <p:spPr>
          <a:xfrm>
            <a:off x="774801" y="1148954"/>
            <a:ext cx="10393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Más, </a:t>
            </a:r>
            <a:r>
              <a:rPr lang="es-ES" sz="2800" dirty="0" err="1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pés</a:t>
            </a:r>
            <a:r>
              <a:rPr lang="es-ES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2800" dirty="0" err="1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pôs</a:t>
            </a:r>
            <a:r>
              <a:rPr lang="es-ES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2800" dirty="0" err="1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dói</a:t>
            </a:r>
            <a:r>
              <a:rPr lang="es-ES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2800" dirty="0" err="1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chá</a:t>
            </a:r>
            <a:r>
              <a:rPr lang="es-ES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2800" dirty="0" err="1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pás</a:t>
            </a:r>
            <a:r>
              <a:rPr lang="es-ES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C00B001-58B7-456D-A66B-765652C48D57}"/>
              </a:ext>
            </a:extLst>
          </p:cNvPr>
          <p:cNvSpPr/>
          <p:nvPr/>
        </p:nvSpPr>
        <p:spPr>
          <a:xfrm>
            <a:off x="611697" y="2569709"/>
            <a:ext cx="10393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Café, cipó, cajá, purê, jiló, sofá.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D3C20A8-E2A1-49D2-B06F-E3756A6C4AD8}"/>
              </a:ext>
            </a:extLst>
          </p:cNvPr>
          <p:cNvSpPr/>
          <p:nvPr/>
        </p:nvSpPr>
        <p:spPr>
          <a:xfrm>
            <a:off x="720434" y="3833515"/>
            <a:ext cx="10393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Fácil, látex, órfãs, fórum, táxis, Vênus.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A096F1B-023D-49A5-A0F3-15ED1CD01439}"/>
              </a:ext>
            </a:extLst>
          </p:cNvPr>
          <p:cNvSpPr/>
          <p:nvPr/>
        </p:nvSpPr>
        <p:spPr>
          <a:xfrm>
            <a:off x="720433" y="5249506"/>
            <a:ext cx="10393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CC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Lâmpada, cárcere, tímpano, pássaro, gráfico, pêssego.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4D006AF-31CB-458F-92B6-66105D8C50D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4"/>
          <a:stretch/>
        </p:blipFill>
        <p:spPr bwMode="auto">
          <a:xfrm>
            <a:off x="7439893" y="720317"/>
            <a:ext cx="3946448" cy="56103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7189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9C2A0EA-5ED4-469C-BDE8-8F3F825353AC}"/>
              </a:ext>
            </a:extLst>
          </p:cNvPr>
          <p:cNvSpPr/>
          <p:nvPr/>
        </p:nvSpPr>
        <p:spPr>
          <a:xfrm>
            <a:off x="623453" y="585371"/>
            <a:ext cx="10584873" cy="993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Encontre no caça-palavras todas as monossílabas tônicas da atividade anterior.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812A6BD-F6CB-4341-B7B8-58E3376003B7}"/>
              </a:ext>
            </a:extLst>
          </p:cNvPr>
          <p:cNvGraphicFramePr>
            <a:graphicFrameLocks noGrp="1"/>
          </p:cNvGraphicFramePr>
          <p:nvPr/>
        </p:nvGraphicFramePr>
        <p:xfrm>
          <a:off x="886691" y="1807545"/>
          <a:ext cx="10155366" cy="2617854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564187">
                  <a:extLst>
                    <a:ext uri="{9D8B030D-6E8A-4147-A177-3AD203B41FA5}">
                      <a16:colId xmlns:a16="http://schemas.microsoft.com/office/drawing/2014/main" val="110744016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3527730795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136393830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710160246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1590733413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208679621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777005243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3247704734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1289672586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3787564842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3223518494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2702472170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34344259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495712385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1039016029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2130827418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2598168454"/>
                    </a:ext>
                  </a:extLst>
                </a:gridCol>
                <a:gridCol w="564187">
                  <a:extLst>
                    <a:ext uri="{9D8B030D-6E8A-4147-A177-3AD203B41FA5}">
                      <a16:colId xmlns:a16="http://schemas.microsoft.com/office/drawing/2014/main" val="11963357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Á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7399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Á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Ô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96831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Á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Á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Ô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70747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Ó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Á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85407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Ô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Á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Ô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5512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Á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2644614"/>
                  </a:ext>
                </a:extLst>
              </a:tr>
            </a:tbl>
          </a:graphicData>
        </a:graphic>
      </p:graphicFrame>
      <p:sp>
        <p:nvSpPr>
          <p:cNvPr id="5" name="Fluxograma: Terminação 4">
            <a:extLst>
              <a:ext uri="{FF2B5EF4-FFF2-40B4-BE49-F238E27FC236}">
                <a16:creationId xmlns:a16="http://schemas.microsoft.com/office/drawing/2014/main" id="{EC2F319D-70DC-41BC-BD7D-DBEA33EA56C4}"/>
              </a:ext>
            </a:extLst>
          </p:cNvPr>
          <p:cNvSpPr/>
          <p:nvPr/>
        </p:nvSpPr>
        <p:spPr>
          <a:xfrm rot="2020018">
            <a:off x="760016" y="2248366"/>
            <a:ext cx="1935115" cy="45455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Fluxograma: Terminação 5">
            <a:extLst>
              <a:ext uri="{FF2B5EF4-FFF2-40B4-BE49-F238E27FC236}">
                <a16:creationId xmlns:a16="http://schemas.microsoft.com/office/drawing/2014/main" id="{3DCE6B63-FE84-4C56-B24B-E0FC8F4FC082}"/>
              </a:ext>
            </a:extLst>
          </p:cNvPr>
          <p:cNvSpPr/>
          <p:nvPr/>
        </p:nvSpPr>
        <p:spPr>
          <a:xfrm rot="2020018">
            <a:off x="9233617" y="3603679"/>
            <a:ext cx="1935115" cy="45455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Fluxograma: Terminação 6">
            <a:extLst>
              <a:ext uri="{FF2B5EF4-FFF2-40B4-BE49-F238E27FC236}">
                <a16:creationId xmlns:a16="http://schemas.microsoft.com/office/drawing/2014/main" id="{7F621E47-DEDE-48E3-9998-814591A1EA39}"/>
              </a:ext>
            </a:extLst>
          </p:cNvPr>
          <p:cNvSpPr/>
          <p:nvPr/>
        </p:nvSpPr>
        <p:spPr>
          <a:xfrm rot="5400000">
            <a:off x="2834576" y="3063274"/>
            <a:ext cx="1251067" cy="45455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Fluxograma: Terminação 7">
            <a:extLst>
              <a:ext uri="{FF2B5EF4-FFF2-40B4-BE49-F238E27FC236}">
                <a16:creationId xmlns:a16="http://schemas.microsoft.com/office/drawing/2014/main" id="{8FF6D285-3B0A-4637-AEF1-891C92906468}"/>
              </a:ext>
            </a:extLst>
          </p:cNvPr>
          <p:cNvSpPr/>
          <p:nvPr/>
        </p:nvSpPr>
        <p:spPr>
          <a:xfrm rot="5400000">
            <a:off x="7281172" y="3139410"/>
            <a:ext cx="1251067" cy="45455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luxograma: Terminação 9">
            <a:extLst>
              <a:ext uri="{FF2B5EF4-FFF2-40B4-BE49-F238E27FC236}">
                <a16:creationId xmlns:a16="http://schemas.microsoft.com/office/drawing/2014/main" id="{91B2E595-5B53-4BF4-98A1-25F17F82DC53}"/>
              </a:ext>
            </a:extLst>
          </p:cNvPr>
          <p:cNvSpPr/>
          <p:nvPr/>
        </p:nvSpPr>
        <p:spPr>
          <a:xfrm>
            <a:off x="5534408" y="2650865"/>
            <a:ext cx="1517556" cy="45455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Terminação 11">
            <a:extLst>
              <a:ext uri="{FF2B5EF4-FFF2-40B4-BE49-F238E27FC236}">
                <a16:creationId xmlns:a16="http://schemas.microsoft.com/office/drawing/2014/main" id="{941473A7-7EC1-4658-B429-FF35A38E0743}"/>
              </a:ext>
            </a:extLst>
          </p:cNvPr>
          <p:cNvSpPr/>
          <p:nvPr/>
        </p:nvSpPr>
        <p:spPr>
          <a:xfrm>
            <a:off x="9442396" y="1807545"/>
            <a:ext cx="1517556" cy="454554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05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2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876</Words>
  <Application>Microsoft Office PowerPoint</Application>
  <PresentationFormat>Widescreen</PresentationFormat>
  <Paragraphs>224</Paragraphs>
  <Slides>57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57</vt:i4>
      </vt:variant>
    </vt:vector>
  </HeadingPairs>
  <TitlesOfParts>
    <vt:vector size="63" baseType="lpstr">
      <vt:lpstr>Arial</vt:lpstr>
      <vt:lpstr>Bahnschrift SemiBold SemiConden</vt:lpstr>
      <vt:lpstr>Calibri</vt:lpstr>
      <vt:lpstr>Calibri Light</vt:lpstr>
      <vt:lpstr>Noto Sans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Usuario</cp:lastModifiedBy>
  <cp:revision>3</cp:revision>
  <dcterms:created xsi:type="dcterms:W3CDTF">2025-10-05T03:27:39Z</dcterms:created>
  <dcterms:modified xsi:type="dcterms:W3CDTF">2025-10-05T11:00:24Z</dcterms:modified>
</cp:coreProperties>
</file>