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EFF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EEFF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6483" y="48640"/>
            <a:ext cx="8304530" cy="11683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0500" y="1464600"/>
            <a:ext cx="4058920" cy="3374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EFF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5.jpg"/><Relationship Id="rId3" Type="http://schemas.openxmlformats.org/officeDocument/2006/relationships/hyperlink" Target="https://atividadespedagogicas.com.br/planejamentos-ensino-medio/" TargetMode="External"/><Relationship Id="rId4" Type="http://schemas.openxmlformats.org/officeDocument/2006/relationships/image" Target="../media/image96.jpg"/><Relationship Id="rId5" Type="http://schemas.openxmlformats.org/officeDocument/2006/relationships/hyperlink" Target="https://www.planejamentodeaulabncc.com/planejamentos-de-aula-bncc-2023-ensino-fundamental/?ref=Q79482046J" TargetMode="External"/><Relationship Id="rId6" Type="http://schemas.openxmlformats.org/officeDocument/2006/relationships/image" Target="../media/image97.jpg"/><Relationship Id="rId7" Type="http://schemas.openxmlformats.org/officeDocument/2006/relationships/hyperlink" Target="https://atividadespedagogicas.com.br/planejamentos-fundamental-2/" TargetMode="External"/><Relationship Id="rId8" Type="http://schemas.openxmlformats.org/officeDocument/2006/relationships/image" Target="../media/image98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29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39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3.png"/><Relationship Id="rId3" Type="http://schemas.openxmlformats.org/officeDocument/2006/relationships/hyperlink" Target="https://atividadesescolaresprontas.com.br/" TargetMode="External"/><Relationship Id="rId4" Type="http://schemas.openxmlformats.org/officeDocument/2006/relationships/image" Target="../media/image74.png"/><Relationship Id="rId5" Type="http://schemas.openxmlformats.org/officeDocument/2006/relationships/image" Target="../media/image75.jpg"/><Relationship Id="rId6" Type="http://schemas.openxmlformats.org/officeDocument/2006/relationships/image" Target="../media/image76.png"/><Relationship Id="rId7" Type="http://schemas.openxmlformats.org/officeDocument/2006/relationships/image" Target="../media/image7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hyperlink" Target="https://sujeitosimples.com.br/" TargetMode="External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hyperlink" Target="https://sujeitosimples.com.br/ouviragora/" TargetMode="External"/><Relationship Id="rId10" Type="http://schemas.openxmlformats.org/officeDocument/2006/relationships/image" Target="../media/image84.png"/><Relationship Id="rId11" Type="http://schemas.openxmlformats.org/officeDocument/2006/relationships/image" Target="../media/image85.jpg"/><Relationship Id="rId12" Type="http://schemas.openxmlformats.org/officeDocument/2006/relationships/image" Target="../media/image86.png"/><Relationship Id="rId13" Type="http://schemas.openxmlformats.org/officeDocument/2006/relationships/image" Target="../media/image8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www.youtube.com/channel/UC1zkNR0n4FKZ7IzOf5QRXOg/videos?sub_confirmation=1" TargetMode="External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hyperlink" Target="https://www.youtube.com/%40bandasujeitosimples" TargetMode="External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9" Type="http://schemas.openxmlformats.org/officeDocument/2006/relationships/image" Target="../media/image93.jpg"/><Relationship Id="rId10" Type="http://schemas.openxmlformats.org/officeDocument/2006/relationships/image" Target="../media/image9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28260"/>
            <a:chOff x="0" y="0"/>
            <a:chExt cx="9144000" cy="51282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5675" y="1502000"/>
              <a:ext cx="4196173" cy="36258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2825" y="1540100"/>
              <a:ext cx="4081873" cy="35115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38840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144000" cy="38078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3186" y="504812"/>
              <a:ext cx="895500" cy="11262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 rot="960000">
            <a:off x="376934" y="787876"/>
            <a:ext cx="653155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410"/>
              </a:lnSpc>
            </a:pPr>
            <a:r>
              <a:rPr dirty="0" sz="4600" spc="-740" b="1">
                <a:latin typeface="Yu Gothic UI"/>
                <a:cs typeface="Yu Gothic UI"/>
              </a:rPr>
              <a:t>C</a:t>
            </a:r>
            <a:endParaRPr sz="4600">
              <a:latin typeface="Yu Gothic UI"/>
              <a:cs typeface="Yu Gothic UI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9488" y="1122543"/>
            <a:ext cx="774000" cy="1017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 rot="21480000">
            <a:off x="4227136" y="1373491"/>
            <a:ext cx="665174" cy="571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345"/>
              </a:lnSpc>
            </a:pPr>
            <a:r>
              <a:rPr dirty="0" sz="4500" spc="75" b="1">
                <a:latin typeface="Yu Gothic UI"/>
                <a:cs typeface="Yu Gothic UI"/>
              </a:rPr>
              <a:t>3</a:t>
            </a:r>
            <a:endParaRPr sz="4500">
              <a:latin typeface="Yu Gothic UI"/>
              <a:cs typeface="Yu Gothic U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11600" y="1026332"/>
            <a:ext cx="834600" cy="10755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 rot="21240000">
            <a:off x="5533535" y="1307484"/>
            <a:ext cx="667958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450"/>
              </a:lnSpc>
            </a:pPr>
            <a:r>
              <a:rPr dirty="0" sz="4600" spc="-2215" b="1">
                <a:latin typeface="Yu Gothic UI"/>
                <a:cs typeface="Yu Gothic UI"/>
              </a:rPr>
              <a:t>✓</a:t>
            </a:r>
            <a:endParaRPr sz="4600">
              <a:latin typeface="Yu Gothic UI"/>
              <a:cs typeface="Yu Gothic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54294" y="772382"/>
            <a:ext cx="821700" cy="10965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 rot="20940000">
            <a:off x="6895473" y="1066467"/>
            <a:ext cx="636523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440"/>
              </a:lnSpc>
            </a:pPr>
            <a:r>
              <a:rPr dirty="0" sz="4600" spc="-345" b="1">
                <a:latin typeface="Yu Gothic UI"/>
                <a:cs typeface="Yu Gothic UI"/>
              </a:rPr>
              <a:t>L</a:t>
            </a:r>
            <a:endParaRPr sz="4600">
              <a:latin typeface="Yu Gothic UI"/>
              <a:cs typeface="Yu Gothic U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9375" y="0"/>
            <a:ext cx="6236400" cy="999600"/>
          </a:xfrm>
          <a:prstGeom prst="rect">
            <a:avLst/>
          </a:prstGeom>
        </p:spPr>
      </p:pic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2673983" y="48640"/>
            <a:ext cx="398780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785">
                <a:latin typeface="Yu Gothic UI"/>
                <a:cs typeface="Yu Gothic UI"/>
              </a:rPr>
              <a:t>“</a:t>
            </a:r>
            <a:r>
              <a:rPr dirty="0" sz="4800" spc="-160">
                <a:latin typeface="Yu Gothic UI"/>
                <a:cs typeface="Yu Gothic UI"/>
              </a:rPr>
              <a:t> </a:t>
            </a:r>
            <a:r>
              <a:rPr dirty="0" sz="4800" spc="-965">
                <a:latin typeface="Yu Gothic UI"/>
                <a:cs typeface="Yu Gothic UI"/>
              </a:rPr>
              <a:t>FecrƄ</a:t>
            </a:r>
            <a:r>
              <a:rPr dirty="0" sz="4800" spc="-155">
                <a:latin typeface="Yu Gothic UI"/>
                <a:cs typeface="Yu Gothic UI"/>
              </a:rPr>
              <a:t> </a:t>
            </a:r>
            <a:r>
              <a:rPr dirty="0" sz="4800" spc="-1880">
                <a:latin typeface="Yu Gothic UI"/>
                <a:cs typeface="Yu Gothic UI"/>
              </a:rPr>
              <a:t>ƫo</a:t>
            </a:r>
            <a:r>
              <a:rPr dirty="0" sz="4800" spc="-160">
                <a:latin typeface="Yu Gothic UI"/>
                <a:cs typeface="Yu Gothic UI"/>
              </a:rPr>
              <a:t> </a:t>
            </a:r>
            <a:r>
              <a:rPr dirty="0" sz="4800" spc="-869">
                <a:latin typeface="Yu Gothic UI"/>
                <a:cs typeface="Yu Gothic UI"/>
              </a:rPr>
              <a:t>A××aiá</a:t>
            </a:r>
            <a:r>
              <a:rPr dirty="0" sz="4800" spc="-155">
                <a:latin typeface="Yu Gothic UI"/>
                <a:cs typeface="Yu Gothic UI"/>
              </a:rPr>
              <a:t> </a:t>
            </a:r>
            <a:r>
              <a:rPr dirty="0" sz="4800" spc="-835">
                <a:latin typeface="Yu Gothic UI"/>
                <a:cs typeface="Yu Gothic UI"/>
              </a:rPr>
              <a:t>”</a:t>
            </a:r>
            <a:endParaRPr sz="4800">
              <a:latin typeface="Yu Gothic UI"/>
              <a:cs typeface="Yu Gothic U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69891" y="899046"/>
            <a:ext cx="811500" cy="10911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 rot="600000">
            <a:off x="1701192" y="1171875"/>
            <a:ext cx="657761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425"/>
              </a:lnSpc>
            </a:pPr>
            <a:r>
              <a:rPr dirty="0" sz="4600" spc="-310" b="1">
                <a:latin typeface="Yu Gothic UI"/>
                <a:cs typeface="Yu Gothic UI"/>
              </a:rPr>
              <a:t>9</a:t>
            </a:r>
            <a:endParaRPr sz="4600">
              <a:latin typeface="Yu Gothic UI"/>
              <a:cs typeface="Yu Gothic U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80828" y="1108752"/>
            <a:ext cx="816300" cy="104460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 rot="300000">
            <a:off x="2888413" y="1364195"/>
            <a:ext cx="652236" cy="571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4335"/>
              </a:lnSpc>
            </a:pPr>
            <a:r>
              <a:rPr dirty="0" sz="4500" spc="-415" b="1">
                <a:latin typeface="Yu Gothic UI"/>
                <a:cs typeface="Yu Gothic UI"/>
              </a:rPr>
              <a:t>R</a:t>
            </a:r>
            <a:endParaRPr sz="4500">
              <a:latin typeface="Yu Gothic UI"/>
              <a:cs typeface="Yu Gothic U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97000" y="344224"/>
            <a:ext cx="8932545" cy="4707890"/>
            <a:chOff x="197000" y="344224"/>
            <a:chExt cx="8932545" cy="4707890"/>
          </a:xfrm>
        </p:grpSpPr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90824" y="344224"/>
              <a:ext cx="1438298" cy="13575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47975" y="382324"/>
              <a:ext cx="1323997" cy="124325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96521" y="2039062"/>
              <a:ext cx="2284400" cy="21813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53671" y="2077162"/>
              <a:ext cx="2170099" cy="206700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313425" y="4034650"/>
              <a:ext cx="2069724" cy="10170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0575" y="4072750"/>
              <a:ext cx="1955424" cy="9027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83475" y="3637999"/>
              <a:ext cx="599747" cy="101700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40625" y="3676099"/>
              <a:ext cx="485447" cy="9026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7000" y="1987527"/>
              <a:ext cx="2284399" cy="228437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4150" y="2025627"/>
              <a:ext cx="2170099" cy="217007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3451175" y="2573596"/>
            <a:ext cx="127825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0050" algn="l"/>
                <a:tab pos="1062990" algn="l"/>
              </a:tabLst>
            </a:pPr>
            <a:r>
              <a:rPr dirty="0" sz="1300" spc="-25" b="1">
                <a:solidFill>
                  <a:srgbClr val="7F6000"/>
                </a:solidFill>
                <a:latin typeface="Arial"/>
                <a:cs typeface="Arial"/>
              </a:rPr>
              <a:t>No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</a:t>
            </a: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cordel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</a:t>
            </a:r>
            <a:r>
              <a:rPr dirty="0" sz="1300" spc="-25" b="1">
                <a:solidFill>
                  <a:srgbClr val="7F6000"/>
                </a:solidFill>
                <a:latin typeface="Arial"/>
                <a:cs typeface="Arial"/>
              </a:rPr>
              <a:t>do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51175" y="2771716"/>
            <a:ext cx="1860550" cy="481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915669" algn="l"/>
                <a:tab pos="976630" algn="l"/>
                <a:tab pos="1304925" algn="l"/>
              </a:tabLst>
            </a:pP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mundo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	</a:t>
            </a: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encantado, nordeste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</a:t>
            </a:r>
            <a:r>
              <a:rPr dirty="0" sz="1300" spc="-25" b="1">
                <a:solidFill>
                  <a:srgbClr val="7F6000"/>
                </a:solidFill>
                <a:latin typeface="Arial"/>
                <a:cs typeface="Arial"/>
              </a:rPr>
              <a:t>se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</a:t>
            </a: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revela,</a:t>
            </a:r>
            <a:endParaRPr sz="13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71747" y="2543878"/>
            <a:ext cx="982980" cy="709295"/>
          </a:xfrm>
          <a:prstGeom prst="rect">
            <a:avLst/>
          </a:prstGeom>
        </p:spPr>
        <p:txBody>
          <a:bodyPr wrap="square" lIns="0" tIns="42544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334"/>
              </a:spcBef>
              <a:tabLst>
                <a:tab pos="708025" algn="l"/>
              </a:tabLst>
            </a:pP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arraial,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	</a:t>
            </a:r>
            <a:r>
              <a:rPr dirty="0" sz="1300" spc="-25" b="1">
                <a:solidFill>
                  <a:srgbClr val="7F6000"/>
                </a:solidFill>
                <a:latin typeface="Arial"/>
                <a:cs typeface="Arial"/>
              </a:rPr>
              <a:t>um</a:t>
            </a:r>
            <a:endParaRPr sz="13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29"/>
              </a:spcBef>
            </a:pPr>
            <a:r>
              <a:rPr dirty="0" sz="1300" spc="-50" b="1">
                <a:solidFill>
                  <a:srgbClr val="7F6000"/>
                </a:solidFill>
                <a:latin typeface="Arial"/>
                <a:cs typeface="Arial"/>
              </a:rPr>
              <a:t>O</a:t>
            </a:r>
            <a:endParaRPr sz="13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35"/>
              </a:spcBef>
            </a:pPr>
            <a:r>
              <a:rPr dirty="0" sz="1300" spc="-20" b="1">
                <a:solidFill>
                  <a:srgbClr val="7F6000"/>
                </a:solidFill>
                <a:latin typeface="Arial"/>
                <a:cs typeface="Arial"/>
              </a:rPr>
              <a:t>todo</a:t>
            </a:r>
            <a:endParaRPr sz="13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451175" y="3227391"/>
            <a:ext cx="2404110" cy="709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apaixonado.</a:t>
            </a:r>
            <a:r>
              <a:rPr dirty="0" sz="1300" spc="204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Versos</a:t>
            </a:r>
            <a:r>
              <a:rPr dirty="0" sz="1300" spc="204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rimados,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histórias</a:t>
            </a:r>
            <a:r>
              <a:rPr dirty="0" sz="1300" spc="320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contadas,</a:t>
            </a:r>
            <a:r>
              <a:rPr dirty="0" sz="1300" spc="325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Em</a:t>
            </a:r>
            <a:r>
              <a:rPr dirty="0" sz="1300" spc="320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spc="-20" b="1">
                <a:solidFill>
                  <a:srgbClr val="7F6000"/>
                </a:solidFill>
                <a:latin typeface="Arial"/>
                <a:cs typeface="Arial"/>
              </a:rPr>
              <a:t>cada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estrofe,</a:t>
            </a:r>
            <a:r>
              <a:rPr dirty="0" sz="1300" spc="-50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a</a:t>
            </a:r>
            <a:r>
              <a:rPr dirty="0" sz="1300" spc="-50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cultura</a:t>
            </a:r>
            <a:r>
              <a:rPr dirty="0" sz="1300" spc="-45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b="1">
                <a:solidFill>
                  <a:srgbClr val="7F6000"/>
                </a:solidFill>
                <a:latin typeface="Arial"/>
                <a:cs typeface="Arial"/>
              </a:rPr>
              <a:t>é</a:t>
            </a:r>
            <a:r>
              <a:rPr dirty="0" sz="1300" spc="-50" b="1">
                <a:solidFill>
                  <a:srgbClr val="7F6000"/>
                </a:solidFill>
                <a:latin typeface="Arial"/>
                <a:cs typeface="Arial"/>
              </a:rPr>
              <a:t> </a:t>
            </a:r>
            <a:r>
              <a:rPr dirty="0" sz="1300" spc="-10" b="1">
                <a:solidFill>
                  <a:srgbClr val="7F6000"/>
                </a:solidFill>
                <a:latin typeface="Arial"/>
                <a:cs typeface="Arial"/>
              </a:rPr>
              <a:t>celebrada.</a:t>
            </a:r>
            <a:endParaRPr sz="1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" y="193175"/>
            <a:ext cx="8839200" cy="4764405"/>
            <a:chOff x="152400" y="193175"/>
            <a:chExt cx="8839200" cy="4764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93175"/>
              <a:ext cx="8839199" cy="4763899"/>
            </a:xfrm>
            <a:prstGeom prst="rect">
              <a:avLst/>
            </a:prstGeom>
          </p:spPr>
        </p:pic>
        <p:pic>
          <p:nvPicPr>
            <p:cNvPr id="4" name="object 4">
              <a:hlinkClick r:id="rId3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1900" y="1552125"/>
              <a:ext cx="2562849" cy="3404950"/>
            </a:xfrm>
            <a:prstGeom prst="rect">
              <a:avLst/>
            </a:prstGeom>
          </p:spPr>
        </p:pic>
        <p:pic>
          <p:nvPicPr>
            <p:cNvPr id="5" name="object 5">
              <a:hlinkClick r:id="rId5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2600" y="1552125"/>
              <a:ext cx="2562850" cy="3404949"/>
            </a:xfrm>
            <a:prstGeom prst="rect">
              <a:avLst/>
            </a:prstGeom>
          </p:spPr>
        </p:pic>
        <p:pic>
          <p:nvPicPr>
            <p:cNvPr id="6" name="object 6">
              <a:hlinkClick r:id="rId7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7250" y="1552125"/>
              <a:ext cx="2562850" cy="34049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6800" y="2582751"/>
            <a:ext cx="1183640" cy="1536700"/>
            <a:chOff x="3806800" y="2582751"/>
            <a:chExt cx="1183640" cy="1536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6800" y="2582751"/>
              <a:ext cx="1183274" cy="15366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3950" y="2620851"/>
              <a:ext cx="1068974" cy="142234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493872" y="1895808"/>
            <a:ext cx="1997710" cy="1997710"/>
            <a:chOff x="6493872" y="1895808"/>
            <a:chExt cx="1997710" cy="199771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3872" y="1895808"/>
              <a:ext cx="1997282" cy="19972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1021" y="1933908"/>
              <a:ext cx="1882981" cy="188298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0907" y="2272963"/>
              <a:ext cx="2703555" cy="257776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0907" y="0"/>
              <a:ext cx="2703555" cy="23872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8057" y="0"/>
              <a:ext cx="2589255" cy="231106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065728"/>
              <a:ext cx="3031699" cy="24935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122878"/>
              <a:ext cx="2860249" cy="23792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349" y="2445550"/>
              <a:ext cx="2250000" cy="20229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82737" y="2059150"/>
              <a:ext cx="2383800" cy="24093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 rot="240000">
            <a:off x="3579980" y="2302997"/>
            <a:ext cx="190822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80"/>
              </a:lnSpc>
            </a:pPr>
            <a:r>
              <a:rPr dirty="0" baseline="1984" sz="2100">
                <a:latin typeface="Arial MT"/>
                <a:cs typeface="Arial MT"/>
              </a:rPr>
              <a:t>As</a:t>
            </a:r>
            <a:r>
              <a:rPr dirty="0" baseline="1984" sz="2100" spc="-52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fogueiras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baseline="-3968" sz="2100">
                <a:latin typeface="Arial MT"/>
                <a:cs typeface="Arial MT"/>
              </a:rPr>
              <a:t>acesas</a:t>
            </a:r>
            <a:r>
              <a:rPr dirty="0" baseline="-3968" sz="2100" spc="-52">
                <a:latin typeface="Arial MT"/>
                <a:cs typeface="Arial MT"/>
              </a:rPr>
              <a:t> </a:t>
            </a:r>
            <a:r>
              <a:rPr dirty="0" baseline="-5952" sz="2100">
                <a:latin typeface="Arial MT"/>
                <a:cs typeface="Arial MT"/>
              </a:rPr>
              <a:t>e</a:t>
            </a:r>
            <a:r>
              <a:rPr dirty="0" baseline="-5952" sz="2100" spc="-52">
                <a:latin typeface="Arial MT"/>
                <a:cs typeface="Arial MT"/>
              </a:rPr>
              <a:t> </a:t>
            </a:r>
            <a:r>
              <a:rPr dirty="0" baseline="-7936" sz="2100" spc="-75">
                <a:latin typeface="Arial MT"/>
                <a:cs typeface="Arial MT"/>
              </a:rPr>
              <a:t>o</a:t>
            </a:r>
            <a:endParaRPr baseline="-7936" sz="21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 rot="240000">
            <a:off x="3561575" y="2499935"/>
            <a:ext cx="157344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85"/>
              </a:lnSpc>
            </a:pPr>
            <a:r>
              <a:rPr dirty="0" baseline="3968" sz="2100">
                <a:latin typeface="Arial MT"/>
                <a:cs typeface="Arial MT"/>
              </a:rPr>
              <a:t>povo</a:t>
            </a:r>
            <a:r>
              <a:rPr dirty="0" baseline="3968" sz="2100" spc="-67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todo</a:t>
            </a:r>
            <a:r>
              <a:rPr dirty="0" baseline="1984" sz="2100" spc="-67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animado,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 rot="240000">
            <a:off x="3543446" y="2715697"/>
            <a:ext cx="164160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3968" sz="2100">
                <a:latin typeface="Arial MT"/>
                <a:cs typeface="Arial MT"/>
              </a:rPr>
              <a:t>Os</a:t>
            </a:r>
            <a:r>
              <a:rPr dirty="0" baseline="3968" sz="2100" spc="-52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fogos</a:t>
            </a:r>
            <a:r>
              <a:rPr dirty="0" baseline="3968" sz="2100" spc="-44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de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artifício,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 rot="240000">
            <a:off x="3524689" y="2912755"/>
            <a:ext cx="130943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5952" sz="2100">
                <a:latin typeface="Arial MT"/>
                <a:cs typeface="Arial MT"/>
              </a:rPr>
              <a:t>faíscas</a:t>
            </a:r>
            <a:r>
              <a:rPr dirty="0" baseline="5952" sz="2100" spc="-44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a</a:t>
            </a:r>
            <a:r>
              <a:rPr dirty="0" baseline="3968" sz="2100" spc="-52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brilha</a:t>
            </a:r>
            <a:r>
              <a:rPr dirty="0" sz="1400" spc="-10">
                <a:latin typeface="Arial MT"/>
                <a:cs typeface="Arial MT"/>
              </a:rPr>
              <a:t>r,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 rot="240000">
            <a:off x="3507037" y="3140428"/>
            <a:ext cx="163213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60"/>
              </a:lnSpc>
            </a:pPr>
            <a:r>
              <a:rPr dirty="0" baseline="3968" sz="2100">
                <a:latin typeface="Arial MT"/>
                <a:cs typeface="Arial MT"/>
              </a:rPr>
              <a:t>Pipocas</a:t>
            </a:r>
            <a:r>
              <a:rPr dirty="0" baseline="3968" sz="2100" spc="-44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estourando,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 rot="240000">
            <a:off x="3488914" y="3357620"/>
            <a:ext cx="173064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5952" sz="2100">
                <a:latin typeface="Arial MT"/>
                <a:cs typeface="Arial MT"/>
              </a:rPr>
              <a:t>pamonhas</a:t>
            </a:r>
            <a:r>
              <a:rPr dirty="0" baseline="5952" sz="2100" spc="-52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no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roçado,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 rot="240000">
            <a:off x="3470314" y="3555060"/>
            <a:ext cx="140700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3968" sz="2100">
                <a:latin typeface="Arial MT"/>
                <a:cs typeface="Arial MT"/>
              </a:rPr>
              <a:t>O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cheiro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de</a:t>
            </a:r>
            <a:r>
              <a:rPr dirty="0" baseline="1984" sz="2100" spc="-6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milho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 rot="240000">
            <a:off x="3451986" y="3764866"/>
            <a:ext cx="134781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5952" sz="2100">
                <a:latin typeface="Arial MT"/>
                <a:cs typeface="Arial MT"/>
              </a:rPr>
              <a:t>verde,</a:t>
            </a:r>
            <a:r>
              <a:rPr dirty="0" baseline="5952" sz="2100" spc="-6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no</a:t>
            </a:r>
            <a:r>
              <a:rPr dirty="0" baseline="1984" sz="2100" spc="-52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ar</a:t>
            </a:r>
            <a:r>
              <a:rPr dirty="0" baseline="1984" sz="2100" spc="-6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se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 rot="240000">
            <a:off x="3429597" y="3949051"/>
            <a:ext cx="7472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3968" sz="2100" spc="-15">
                <a:latin typeface="Arial MT"/>
                <a:cs typeface="Arial MT"/>
              </a:rPr>
              <a:t>espalha</a:t>
            </a:r>
            <a:r>
              <a:rPr dirty="0" sz="1400" spc="-10">
                <a:latin typeface="Arial MT"/>
                <a:cs typeface="Arial MT"/>
              </a:rPr>
              <a:t>r.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031900" y="1607795"/>
            <a:ext cx="2788200" cy="272040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 rot="20760000">
            <a:off x="6187163" y="2037317"/>
            <a:ext cx="197398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arraial,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a</a:t>
            </a:r>
            <a:r>
              <a:rPr dirty="0" baseline="1984" sz="2100" spc="-37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música</a:t>
            </a:r>
            <a:r>
              <a:rPr dirty="0" baseline="1984" sz="2100" spc="-37">
                <a:latin typeface="Arial MT"/>
                <a:cs typeface="Arial MT"/>
              </a:rPr>
              <a:t> </a:t>
            </a:r>
            <a:r>
              <a:rPr dirty="0" baseline="1984" sz="2100" spc="-30">
                <a:latin typeface="Arial MT"/>
                <a:cs typeface="Arial MT"/>
              </a:rPr>
              <a:t>toca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 rot="20760000">
            <a:off x="6240900" y="2253744"/>
            <a:ext cx="189494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alegria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se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descarrilha,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 rot="20760000">
            <a:off x="6297191" y="2495355"/>
            <a:ext cx="161130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forró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vai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começar,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 rot="20760000">
            <a:off x="6344874" y="2653834"/>
            <a:ext cx="200434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ninguém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vai</a:t>
            </a:r>
            <a:r>
              <a:rPr dirty="0" baseline="1984" sz="2100" spc="-22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ficar</a:t>
            </a:r>
            <a:r>
              <a:rPr dirty="0" baseline="1984" sz="2100" spc="-15">
                <a:latin typeface="Arial MT"/>
                <a:cs typeface="Arial MT"/>
              </a:rPr>
              <a:t> parado,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 rot="20760000">
            <a:off x="6404802" y="2931855"/>
            <a:ext cx="142401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Casais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juntam,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 rot="20760000">
            <a:off x="6452087" y="3084237"/>
            <a:ext cx="186649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dançando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na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quadrilha,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 rot="20760000">
            <a:off x="6503383" y="3277769"/>
            <a:ext cx="197398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Alegria</a:t>
            </a:r>
            <a:r>
              <a:rPr dirty="0" sz="1400" spc="-5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contagiante,</a:t>
            </a:r>
            <a:r>
              <a:rPr dirty="0" sz="1400" spc="-55">
                <a:latin typeface="Arial MT"/>
                <a:cs typeface="Arial MT"/>
              </a:rPr>
              <a:t> </a:t>
            </a:r>
            <a:r>
              <a:rPr dirty="0" baseline="1984" sz="2100" spc="-37">
                <a:latin typeface="Arial MT"/>
                <a:cs typeface="Arial MT"/>
              </a:rPr>
              <a:t>num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 rot="20760000">
            <a:off x="6559628" y="3518305"/>
            <a:ext cx="169906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compasso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acelerado.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66524" y="2549563"/>
            <a:ext cx="1912620" cy="2257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4114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mês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junho, </a:t>
            </a: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João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chegou, </a:t>
            </a:r>
            <a:r>
              <a:rPr dirty="0" sz="1400">
                <a:latin typeface="Arial MT"/>
                <a:cs typeface="Arial MT"/>
              </a:rPr>
              <a:t>Com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sua</a:t>
            </a:r>
            <a:r>
              <a:rPr dirty="0" sz="1400" spc="-10">
                <a:latin typeface="Arial MT"/>
                <a:cs typeface="Arial MT"/>
              </a:rPr>
              <a:t> festança, </a:t>
            </a:r>
            <a:r>
              <a:rPr dirty="0" sz="1400">
                <a:latin typeface="Arial MT"/>
                <a:cs typeface="Arial MT"/>
              </a:rPr>
              <a:t>animação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25">
                <a:latin typeface="Arial MT"/>
                <a:cs typeface="Arial MT"/>
              </a:rPr>
              <a:t> ar,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Na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roça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na</a:t>
            </a:r>
            <a:r>
              <a:rPr dirty="0" sz="1400" spc="-10">
                <a:latin typeface="Arial MT"/>
                <a:cs typeface="Arial MT"/>
              </a:rPr>
              <a:t> cidade, </a:t>
            </a:r>
            <a:r>
              <a:rPr dirty="0" sz="1400">
                <a:latin typeface="Arial MT"/>
                <a:cs typeface="Arial MT"/>
              </a:rPr>
              <a:t>todos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alegrar, </a:t>
            </a:r>
            <a:r>
              <a:rPr dirty="0" sz="1400">
                <a:latin typeface="Arial MT"/>
                <a:cs typeface="Arial MT"/>
              </a:rPr>
              <a:t>Dançando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quadrilha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 spc="-50">
                <a:latin typeface="Arial MT"/>
                <a:cs typeface="Arial MT"/>
              </a:rPr>
              <a:t>a </a:t>
            </a:r>
            <a:r>
              <a:rPr dirty="0" sz="1400">
                <a:latin typeface="Arial MT"/>
                <a:cs typeface="Arial MT"/>
              </a:rPr>
              <a:t>noite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enfeitar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1400">
              <a:latin typeface="Arial MT"/>
              <a:cs typeface="Arial MT"/>
            </a:endParaRPr>
          </a:p>
          <a:p>
            <a:pPr algn="ctr" marL="76835">
              <a:lnSpc>
                <a:spcPct val="100000"/>
              </a:lnSpc>
            </a:pPr>
            <a:r>
              <a:rPr dirty="0" sz="1400" spc="-50">
                <a:latin typeface="Arial MT"/>
                <a:cs typeface="Arial MT"/>
              </a:rPr>
              <a:t>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 rot="180000">
            <a:off x="4296456" y="4373583"/>
            <a:ext cx="2041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2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 rot="20700000">
            <a:off x="7717297" y="3975236"/>
            <a:ext cx="20384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3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950" y="2822900"/>
            <a:ext cx="730250" cy="1499870"/>
            <a:chOff x="1007950" y="2822900"/>
            <a:chExt cx="730250" cy="149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7950" y="2822900"/>
              <a:ext cx="729868" cy="1499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100" y="2861000"/>
              <a:ext cx="615568" cy="13850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9182" y="41253"/>
              <a:ext cx="781009" cy="152129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16332" y="79353"/>
              <a:ext cx="666709" cy="140699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8250" y="2433675"/>
              <a:ext cx="2326200" cy="20229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88725" y="2158600"/>
              <a:ext cx="2251800" cy="21636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 rot="240000">
            <a:off x="3548419" y="2375485"/>
            <a:ext cx="168011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João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é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festejado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 rot="240000">
            <a:off x="3532313" y="2577599"/>
            <a:ext cx="139441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em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todo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sertão,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 rot="240000">
            <a:off x="3517533" y="2806230"/>
            <a:ext cx="181846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Nas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cidades</a:t>
            </a:r>
            <a:r>
              <a:rPr dirty="0" sz="1400" spc="-10">
                <a:latin typeface="Arial MT"/>
                <a:cs typeface="Arial MT"/>
              </a:rPr>
              <a:t> pequenas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 rot="240000">
            <a:off x="3499355" y="2987414"/>
            <a:ext cx="97457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na</a:t>
            </a:r>
            <a:r>
              <a:rPr dirty="0" sz="1400" spc="-10">
                <a:latin typeface="Arial MT"/>
                <a:cs typeface="Arial MT"/>
              </a:rPr>
              <a:t> capital,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 rot="240000">
            <a:off x="3486231" y="3224767"/>
            <a:ext cx="162961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10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cultura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nordestina,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 rot="240000">
            <a:off x="3469653" y="3422529"/>
            <a:ext cx="122769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em</a:t>
            </a:r>
            <a:r>
              <a:rPr dirty="0" sz="1400" spc="-10">
                <a:latin typeface="Arial MT"/>
                <a:cs typeface="Arial MT"/>
              </a:rPr>
              <a:t> celebração,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 rot="240000">
            <a:off x="3455249" y="3652191"/>
            <a:ext cx="167822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Com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trajes</a:t>
            </a:r>
            <a:r>
              <a:rPr dirty="0" sz="1400" spc="-10">
                <a:latin typeface="Arial MT"/>
                <a:cs typeface="Arial MT"/>
              </a:rPr>
              <a:t> coloridos,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 rot="240000">
            <a:off x="3439544" y="3860953"/>
            <a:ext cx="157029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num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clima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especial.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364925" y="1534859"/>
            <a:ext cx="5372735" cy="2707005"/>
            <a:chOff x="3364925" y="1534859"/>
            <a:chExt cx="5372735" cy="270700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64925" y="2845737"/>
              <a:ext cx="2086851" cy="11987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2075" y="2883837"/>
              <a:ext cx="1972550" cy="10844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66007" y="2158605"/>
              <a:ext cx="1984661" cy="145911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23157" y="2196706"/>
              <a:ext cx="1870360" cy="13448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51338" y="1534859"/>
              <a:ext cx="2686200" cy="270660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 rot="20760000">
            <a:off x="6207538" y="1963536"/>
            <a:ext cx="186776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60"/>
              </a:lnSpc>
            </a:pPr>
            <a:r>
              <a:rPr dirty="0" baseline="-5952" sz="2100">
                <a:latin typeface="Arial MT"/>
                <a:cs typeface="Arial MT"/>
              </a:rPr>
              <a:t>É</a:t>
            </a:r>
            <a:r>
              <a:rPr dirty="0" baseline="-5952" sz="2100" spc="-67">
                <a:latin typeface="Arial MT"/>
                <a:cs typeface="Arial MT"/>
              </a:rPr>
              <a:t> </a:t>
            </a:r>
            <a:r>
              <a:rPr dirty="0" baseline="-3968" sz="2100">
                <a:latin typeface="Arial MT"/>
                <a:cs typeface="Arial MT"/>
              </a:rPr>
              <a:t>tempo</a:t>
            </a:r>
            <a:r>
              <a:rPr dirty="0" baseline="-3968" sz="2100" spc="-60">
                <a:latin typeface="Arial MT"/>
                <a:cs typeface="Arial MT"/>
              </a:rPr>
              <a:t> </a:t>
            </a:r>
            <a:r>
              <a:rPr dirty="0" baseline="-1984" sz="2100">
                <a:latin typeface="Arial MT"/>
                <a:cs typeface="Arial MT"/>
              </a:rPr>
              <a:t>de</a:t>
            </a:r>
            <a:r>
              <a:rPr dirty="0" baseline="-1984" sz="2100" spc="-6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reencontro,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 rot="20760000">
            <a:off x="6269296" y="2234984"/>
            <a:ext cx="134844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amor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e</a:t>
            </a:r>
            <a:r>
              <a:rPr dirty="0" baseline="3968" sz="2100" spc="-44">
                <a:latin typeface="Arial MT"/>
                <a:cs typeface="Arial MT"/>
              </a:rPr>
              <a:t> </a:t>
            </a:r>
            <a:r>
              <a:rPr dirty="0" baseline="3968" sz="2100" spc="-15">
                <a:latin typeface="Arial MT"/>
                <a:cs typeface="Arial MT"/>
              </a:rPr>
              <a:t>união,</a:t>
            </a:r>
            <a:endParaRPr baseline="3968" sz="21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 rot="20760000">
            <a:off x="6318829" y="2385597"/>
            <a:ext cx="178939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celebrar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baseline="5952" sz="2100">
                <a:latin typeface="Arial MT"/>
                <a:cs typeface="Arial MT"/>
              </a:rPr>
              <a:t>a</a:t>
            </a:r>
            <a:r>
              <a:rPr dirty="0" baseline="5952" sz="2100" spc="-44">
                <a:latin typeface="Arial MT"/>
                <a:cs typeface="Arial MT"/>
              </a:rPr>
              <a:t> </a:t>
            </a:r>
            <a:r>
              <a:rPr dirty="0" baseline="5952" sz="2100" spc="-15">
                <a:latin typeface="Arial MT"/>
                <a:cs typeface="Arial MT"/>
              </a:rPr>
              <a:t>colheita,</a:t>
            </a:r>
            <a:endParaRPr baseline="5952" sz="21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 rot="20760000">
            <a:off x="6376515" y="2616289"/>
            <a:ext cx="159363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4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ciclo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a</a:t>
            </a:r>
            <a:r>
              <a:rPr dirty="0" baseline="1984" sz="2100" spc="-52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se</a:t>
            </a:r>
            <a:r>
              <a:rPr dirty="0" baseline="3968" sz="2100" spc="-82">
                <a:latin typeface="Arial MT"/>
                <a:cs typeface="Arial MT"/>
              </a:rPr>
              <a:t> </a:t>
            </a:r>
            <a:r>
              <a:rPr dirty="0" baseline="3968" sz="2100" spc="-15">
                <a:latin typeface="Arial MT"/>
                <a:cs typeface="Arial MT"/>
              </a:rPr>
              <a:t>renova</a:t>
            </a:r>
            <a:r>
              <a:rPr dirty="0" baseline="7936" sz="2100" spc="-15">
                <a:latin typeface="Arial MT"/>
                <a:cs typeface="Arial MT"/>
              </a:rPr>
              <a:t>r,</a:t>
            </a:r>
            <a:endParaRPr baseline="7936" sz="21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 rot="20760000">
            <a:off x="6435198" y="2859481"/>
            <a:ext cx="129936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João,</a:t>
            </a:r>
            <a:r>
              <a:rPr dirty="0" baseline="1984" sz="2100" spc="-67">
                <a:latin typeface="Arial MT"/>
                <a:cs typeface="Arial MT"/>
              </a:rPr>
              <a:t> </a:t>
            </a:r>
            <a:r>
              <a:rPr dirty="0" baseline="3968" sz="2100" spc="-15">
                <a:latin typeface="Arial MT"/>
                <a:cs typeface="Arial MT"/>
              </a:rPr>
              <a:t>santo</a:t>
            </a:r>
            <a:endParaRPr baseline="3968" sz="21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 rot="20760000">
            <a:off x="6483904" y="3001423"/>
            <a:ext cx="180961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querido,</a:t>
            </a:r>
            <a:r>
              <a:rPr dirty="0" sz="1400" spc="-65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abençoe</a:t>
            </a:r>
            <a:r>
              <a:rPr dirty="0" baseline="3968" sz="2100" spc="-89">
                <a:latin typeface="Arial MT"/>
                <a:cs typeface="Arial MT"/>
              </a:rPr>
              <a:t> </a:t>
            </a:r>
            <a:r>
              <a:rPr dirty="0" baseline="7936" sz="2100" spc="-30">
                <a:latin typeface="Arial MT"/>
                <a:cs typeface="Arial MT"/>
              </a:rPr>
              <a:t>essa</a:t>
            </a:r>
            <a:endParaRPr baseline="7936" sz="21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 rot="20760000">
            <a:off x="6549099" y="3365556"/>
            <a:ext cx="5652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10">
                <a:latin typeface="Arial MT"/>
                <a:cs typeface="Arial MT"/>
              </a:rPr>
              <a:t>nação,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 rot="20760000">
            <a:off x="6592921" y="3402462"/>
            <a:ext cx="189873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Que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a</a:t>
            </a:r>
            <a:r>
              <a:rPr dirty="0" baseline="1984" sz="2100" spc="-67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tradição</a:t>
            </a:r>
            <a:r>
              <a:rPr dirty="0" baseline="1984" sz="2100" spc="-67">
                <a:latin typeface="Arial MT"/>
                <a:cs typeface="Arial MT"/>
              </a:rPr>
              <a:t> </a:t>
            </a:r>
            <a:r>
              <a:rPr dirty="0" baseline="5952" sz="2100" spc="-15">
                <a:latin typeface="Arial MT"/>
                <a:cs typeface="Arial MT"/>
              </a:rPr>
              <a:t>continue</a:t>
            </a:r>
            <a:endParaRPr baseline="5952" sz="21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 rot="20760000">
            <a:off x="6656404" y="3692483"/>
            <a:ext cx="1232096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nos</a:t>
            </a:r>
            <a:r>
              <a:rPr dirty="0" sz="1400" spc="-5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encanta</a:t>
            </a:r>
            <a:r>
              <a:rPr dirty="0" baseline="5952" sz="2100" spc="-15">
                <a:latin typeface="Arial MT"/>
                <a:cs typeface="Arial MT"/>
              </a:rPr>
              <a:t>r.</a:t>
            </a:r>
            <a:endParaRPr baseline="5952" sz="21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 rot="180000">
            <a:off x="4296468" y="4382908"/>
            <a:ext cx="2041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5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8425" y="2537688"/>
            <a:ext cx="2059305" cy="2269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8067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 MT"/>
                <a:cs typeface="Arial MT"/>
              </a:rPr>
              <a:t>Na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festa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João, </a:t>
            </a:r>
            <a:r>
              <a:rPr dirty="0" sz="1400">
                <a:latin typeface="Arial MT"/>
                <a:cs typeface="Arial MT"/>
              </a:rPr>
              <a:t>tem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adivinhação,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Pula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fogueira,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traz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sorte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proteção,</a:t>
            </a:r>
            <a:endParaRPr sz="1400">
              <a:latin typeface="Arial MT"/>
              <a:cs typeface="Arial MT"/>
            </a:endParaRPr>
          </a:p>
          <a:p>
            <a:pPr marL="12700" marR="123189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Comidas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típicas,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canjica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2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pé-de-moleque,</a:t>
            </a:r>
            <a:endParaRPr sz="1400">
              <a:latin typeface="Arial MT"/>
              <a:cs typeface="Arial MT"/>
            </a:endParaRPr>
          </a:p>
          <a:p>
            <a:pPr marL="12700" marR="172085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céu,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balões </a:t>
            </a:r>
            <a:r>
              <a:rPr dirty="0" sz="1400">
                <a:latin typeface="Arial MT"/>
                <a:cs typeface="Arial MT"/>
              </a:rPr>
              <a:t>coloridos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em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ascensão.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14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</a:pPr>
            <a:r>
              <a:rPr dirty="0" sz="1400" spc="-50">
                <a:latin typeface="Arial MT"/>
                <a:cs typeface="Arial MT"/>
              </a:rPr>
              <a:t>4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 rot="20700000">
            <a:off x="7717297" y="3975236"/>
            <a:ext cx="20384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6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5600" y="2510756"/>
            <a:ext cx="2533015" cy="1219835"/>
            <a:chOff x="115600" y="2510756"/>
            <a:chExt cx="2533015" cy="12198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600" y="2510756"/>
              <a:ext cx="2532900" cy="12192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750" y="2548856"/>
              <a:ext cx="2418599" cy="110499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30890" y="0"/>
              <a:ext cx="2392568" cy="23827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8040" y="3"/>
              <a:ext cx="2278268" cy="23065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49434" y="2397371"/>
              <a:ext cx="1805181" cy="180518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06584" y="2435471"/>
              <a:ext cx="1690881" cy="169088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1149" y="2411950"/>
              <a:ext cx="2115000" cy="20229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33412" y="2126450"/>
              <a:ext cx="2437200" cy="22005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 rot="240000">
            <a:off x="3512381" y="2354117"/>
            <a:ext cx="156335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3968" sz="2100" spc="-15">
                <a:latin typeface="Arial MT"/>
                <a:cs typeface="Arial MT"/>
              </a:rPr>
              <a:t>A</a:t>
            </a:r>
            <a:r>
              <a:rPr dirty="0" baseline="3968" sz="2100" spc="-157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cidade</a:t>
            </a:r>
            <a:r>
              <a:rPr dirty="0" baseline="3968" sz="2100" spc="-7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se</a:t>
            </a:r>
            <a:r>
              <a:rPr dirty="0" baseline="1984" sz="2100" spc="-6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enfeita,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 rot="240000">
            <a:off x="3493584" y="2553426"/>
            <a:ext cx="127987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3968" sz="2100">
                <a:latin typeface="Arial MT"/>
                <a:cs typeface="Arial MT"/>
              </a:rPr>
              <a:t>ganha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cor</a:t>
            </a:r>
            <a:r>
              <a:rPr dirty="0" baseline="1984" sz="2100" spc="-52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 spc="-20">
                <a:latin typeface="Arial MT"/>
                <a:cs typeface="Arial MT"/>
              </a:rPr>
              <a:t>luz,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 rot="240000">
            <a:off x="3475972" y="2782536"/>
            <a:ext cx="163340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90"/>
              </a:lnSpc>
            </a:pPr>
            <a:r>
              <a:rPr dirty="0" baseline="3968" sz="2100" spc="-15">
                <a:latin typeface="Arial MT"/>
                <a:cs typeface="Arial MT"/>
              </a:rPr>
              <a:t>A</a:t>
            </a:r>
            <a:r>
              <a:rPr dirty="0" baseline="3968" sz="2100" spc="-157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quadrilha</a:t>
            </a:r>
            <a:r>
              <a:rPr dirty="0" baseline="3968" sz="2100" spc="-104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animada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 rot="240000">
            <a:off x="3452201" y="2948781"/>
            <a:ext cx="64964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70"/>
              </a:lnSpc>
            </a:pPr>
            <a:r>
              <a:rPr dirty="0" sz="1400" spc="-10">
                <a:latin typeface="Arial MT"/>
                <a:cs typeface="Arial MT"/>
              </a:rPr>
              <a:t>conduz.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 rot="240000">
            <a:off x="3439568" y="3212676"/>
            <a:ext cx="174011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7936" sz="2100">
                <a:latin typeface="Arial MT"/>
                <a:cs typeface="Arial MT"/>
              </a:rPr>
              <a:t>Casais</a:t>
            </a:r>
            <a:r>
              <a:rPr dirty="0" baseline="7936" sz="2100" spc="-67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se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formam,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sz="1400" spc="-35">
                <a:latin typeface="Arial MT"/>
                <a:cs typeface="Arial MT"/>
              </a:rPr>
              <a:t>no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 rot="240000">
            <a:off x="3421391" y="3436244"/>
            <a:ext cx="197588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80"/>
              </a:lnSpc>
            </a:pPr>
            <a:r>
              <a:rPr dirty="0" baseline="5952" sz="2100">
                <a:latin typeface="Arial MT"/>
                <a:cs typeface="Arial MT"/>
              </a:rPr>
              <a:t>compasso</a:t>
            </a:r>
            <a:r>
              <a:rPr dirty="0" baseline="5952" sz="2100" spc="-44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do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arrasta-</a:t>
            </a:r>
            <a:r>
              <a:rPr dirty="0" sz="1400" spc="-25">
                <a:latin typeface="Arial MT"/>
                <a:cs typeface="Arial MT"/>
              </a:rPr>
              <a:t>pé,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 rot="240000">
            <a:off x="3403145" y="3646594"/>
            <a:ext cx="192782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7936" sz="2100" spc="-15">
                <a:latin typeface="Arial MT"/>
                <a:cs typeface="Arial MT"/>
              </a:rPr>
              <a:t>A</a:t>
            </a:r>
            <a:r>
              <a:rPr dirty="0" baseline="7936" sz="2100" spc="-157">
                <a:latin typeface="Arial MT"/>
                <a:cs typeface="Arial MT"/>
              </a:rPr>
              <a:t> </a:t>
            </a:r>
            <a:r>
              <a:rPr dirty="0" baseline="5952" sz="2100">
                <a:latin typeface="Arial MT"/>
                <a:cs typeface="Arial MT"/>
              </a:rPr>
              <a:t>dança</a:t>
            </a:r>
            <a:r>
              <a:rPr dirty="0" baseline="5952" sz="2100" spc="-75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no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baseline="3968" sz="2100">
                <a:latin typeface="Arial MT"/>
                <a:cs typeface="Arial MT"/>
              </a:rPr>
              <a:t>salão</a:t>
            </a:r>
            <a:r>
              <a:rPr dirty="0" baseline="3968" sz="2100" spc="-6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é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sz="1400" spc="-20">
                <a:latin typeface="Arial MT"/>
                <a:cs typeface="Arial MT"/>
              </a:rPr>
              <a:t>pura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 rot="240000">
            <a:off x="3383140" y="3817413"/>
            <a:ext cx="1035193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30"/>
              </a:lnSpc>
            </a:pPr>
            <a:r>
              <a:rPr dirty="0" sz="1400" spc="-10">
                <a:latin typeface="Arial MT"/>
                <a:cs typeface="Arial MT"/>
              </a:rPr>
              <a:t>empolgação.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1325" y="2515962"/>
            <a:ext cx="1704975" cy="2291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4351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mês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junho,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 spc="-50">
                <a:latin typeface="Arial MT"/>
                <a:cs typeface="Arial MT"/>
              </a:rPr>
              <a:t>é </a:t>
            </a:r>
            <a:r>
              <a:rPr dirty="0" sz="1400">
                <a:latin typeface="Arial MT"/>
                <a:cs typeface="Arial MT"/>
              </a:rPr>
              <a:t>uma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festança,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Nordeste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enche </a:t>
            </a:r>
            <a:r>
              <a:rPr dirty="0" sz="1400">
                <a:latin typeface="Arial MT"/>
                <a:cs typeface="Arial MT"/>
              </a:rPr>
              <a:t>de</a:t>
            </a:r>
            <a:r>
              <a:rPr dirty="0" sz="1400" spc="-10">
                <a:latin typeface="Arial MT"/>
                <a:cs typeface="Arial MT"/>
              </a:rPr>
              <a:t> esperança.</a:t>
            </a:r>
            <a:endParaRPr sz="1400">
              <a:latin typeface="Arial MT"/>
              <a:cs typeface="Arial MT"/>
            </a:endParaRPr>
          </a:p>
          <a:p>
            <a:pPr marL="12700" marR="13970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João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chega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com </a:t>
            </a:r>
            <a:r>
              <a:rPr dirty="0" sz="1400">
                <a:latin typeface="Arial MT"/>
                <a:cs typeface="Arial MT"/>
              </a:rPr>
              <a:t>todo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seu</a:t>
            </a:r>
            <a:r>
              <a:rPr dirty="0" sz="1400" spc="-10">
                <a:latin typeface="Arial MT"/>
                <a:cs typeface="Arial MT"/>
              </a:rPr>
              <a:t> brilho, </a:t>
            </a:r>
            <a:r>
              <a:rPr dirty="0" sz="1400">
                <a:latin typeface="Arial MT"/>
                <a:cs typeface="Arial MT"/>
              </a:rPr>
              <a:t>Alegria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peito, </a:t>
            </a:r>
            <a:r>
              <a:rPr dirty="0" sz="1400">
                <a:latin typeface="Arial MT"/>
                <a:cs typeface="Arial MT"/>
              </a:rPr>
              <a:t>sorrisos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estribilho.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5"/>
              </a:spcBef>
            </a:pPr>
            <a:endParaRPr sz="1400">
              <a:latin typeface="Arial MT"/>
              <a:cs typeface="Arial MT"/>
            </a:endParaRPr>
          </a:p>
          <a:p>
            <a:pPr algn="ctr" marL="151130">
              <a:lnSpc>
                <a:spcPct val="100000"/>
              </a:lnSpc>
            </a:pPr>
            <a:r>
              <a:rPr dirty="0" sz="1400" spc="-50">
                <a:latin typeface="Arial MT"/>
                <a:cs typeface="Arial MT"/>
              </a:rPr>
              <a:t>7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 rot="180000">
            <a:off x="4242606" y="4376059"/>
            <a:ext cx="2041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8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 rot="20700000">
            <a:off x="7717297" y="3975236"/>
            <a:ext cx="20384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50">
                <a:latin typeface="Arial MT"/>
                <a:cs typeface="Arial MT"/>
              </a:rPr>
              <a:t>9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16225" y="1626322"/>
            <a:ext cx="2532900" cy="246360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 rot="20760000">
            <a:off x="6279031" y="2083841"/>
            <a:ext cx="135663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No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céu,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fogos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baseline="3968" sz="2100" spc="-37">
                <a:latin typeface="Arial MT"/>
                <a:cs typeface="Arial MT"/>
              </a:rPr>
              <a:t>de</a:t>
            </a:r>
            <a:endParaRPr baseline="3968" sz="21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 rot="20760000">
            <a:off x="6331959" y="2285696"/>
            <a:ext cx="139504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artifício</a:t>
            </a:r>
            <a:r>
              <a:rPr dirty="0" sz="1400" spc="-5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coloridos,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 rot="20760000">
            <a:off x="6380737" y="2445930"/>
            <a:ext cx="1769177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Brilham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como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estrelas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 rot="20760000">
            <a:off x="6438100" y="2692732"/>
            <a:ext cx="144418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em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seus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sentidos.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 rot="20760000">
            <a:off x="6486693" y="2851898"/>
            <a:ext cx="182731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As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fogueiras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queimam,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 rot="20760000">
            <a:off x="6542671" y="3083894"/>
            <a:ext cx="162203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crepitam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com</a:t>
            </a:r>
            <a:r>
              <a:rPr dirty="0" baseline="1984" sz="2100" spc="-22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fervor</a:t>
            </a:r>
            <a:r>
              <a:rPr dirty="0" baseline="3968" sz="2100" spc="-15">
                <a:latin typeface="Arial MT"/>
                <a:cs typeface="Arial MT"/>
              </a:rPr>
              <a:t>,</a:t>
            </a:r>
            <a:endParaRPr baseline="3968" sz="21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 rot="20760000">
            <a:off x="6596511" y="3295350"/>
            <a:ext cx="1582281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povo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se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aquece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 rot="20760000">
            <a:off x="6653264" y="3538359"/>
            <a:ext cx="128867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com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tanto</a:t>
            </a:r>
            <a:r>
              <a:rPr dirty="0" baseline="1984" sz="2100" spc="-37">
                <a:latin typeface="Arial MT"/>
                <a:cs typeface="Arial MT"/>
              </a:rPr>
              <a:t> </a:t>
            </a:r>
            <a:r>
              <a:rPr dirty="0" baseline="1984" sz="2100" spc="-30">
                <a:latin typeface="Arial MT"/>
                <a:cs typeface="Arial MT"/>
              </a:rPr>
              <a:t>amor</a:t>
            </a:r>
            <a:r>
              <a:rPr dirty="0" baseline="3968" sz="2100" spc="-30">
                <a:latin typeface="Arial MT"/>
                <a:cs typeface="Arial MT"/>
              </a:rPr>
              <a:t>.</a:t>
            </a:r>
            <a:endParaRPr baseline="3968" sz="2100">
              <a:latin typeface="Arial MT"/>
              <a:cs typeface="Arial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366504" y="1807377"/>
            <a:ext cx="1994535" cy="1994535"/>
            <a:chOff x="6366504" y="1807377"/>
            <a:chExt cx="1994535" cy="1994535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66504" y="1807377"/>
              <a:ext cx="1994070" cy="199407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23653" y="1845477"/>
              <a:ext cx="1879769" cy="18797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5774" y="185525"/>
              <a:ext cx="1801874" cy="172170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2924" y="223625"/>
              <a:ext cx="1687574" cy="1607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8450" y="1513349"/>
              <a:ext cx="2654124" cy="26342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5600" y="1551449"/>
              <a:ext cx="2539824" cy="25199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1600" y="2300350"/>
              <a:ext cx="1561074" cy="1796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18750" y="2338450"/>
              <a:ext cx="1446774" cy="16826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999" y="2433675"/>
              <a:ext cx="2086800" cy="2022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80800" y="2117050"/>
              <a:ext cx="2251200" cy="21636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 rot="240000">
            <a:off x="3539753" y="2328803"/>
            <a:ext cx="1542536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1984" sz="2100">
                <a:latin typeface="Arial MT"/>
                <a:cs typeface="Arial MT"/>
              </a:rPr>
              <a:t>Os</a:t>
            </a:r>
            <a:r>
              <a:rPr dirty="0" baseline="1984" sz="2100" spc="-1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balões</a:t>
            </a:r>
            <a:r>
              <a:rPr dirty="0" baseline="1984" sz="21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voam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no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 rot="240000">
            <a:off x="3522371" y="2522125"/>
            <a:ext cx="102330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céu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sem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20">
                <a:latin typeface="Arial MT"/>
                <a:cs typeface="Arial MT"/>
              </a:rPr>
              <a:t>fim,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 rot="240000">
            <a:off x="3508939" y="2756600"/>
            <a:ext cx="160121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1984" sz="2100">
                <a:latin typeface="Arial MT"/>
                <a:cs typeface="Arial MT"/>
              </a:rPr>
              <a:t>Deixando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rastros</a:t>
            </a:r>
            <a:r>
              <a:rPr dirty="0" sz="1400" spc="-25">
                <a:latin typeface="Arial MT"/>
                <a:cs typeface="Arial MT"/>
              </a:rPr>
              <a:t> de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 rot="240000">
            <a:off x="3491683" y="2949192"/>
            <a:ext cx="106210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sonho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assim.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 rot="240000">
            <a:off x="3478266" y="3188777"/>
            <a:ext cx="177739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1984" sz="2100">
                <a:latin typeface="Arial MT"/>
                <a:cs typeface="Arial MT"/>
              </a:rPr>
              <a:t>O</a:t>
            </a:r>
            <a:r>
              <a:rPr dirty="0" baseline="1984" sz="2100" spc="-37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forró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embala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festa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 rot="240000">
            <a:off x="3460593" y="3373737"/>
            <a:ext cx="103394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anoitecer,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 rot="240000">
            <a:off x="3447005" y="3605953"/>
            <a:ext cx="155199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Dançar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10">
                <a:latin typeface="Arial MT"/>
                <a:cs typeface="Arial MT"/>
              </a:rPr>
              <a:t> divertir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 rot="240000">
            <a:off x="3430675" y="3807038"/>
            <a:ext cx="123900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baseline="1984" sz="2100">
                <a:latin typeface="Arial MT"/>
                <a:cs typeface="Arial MT"/>
              </a:rPr>
              <a:t>até</a:t>
            </a:r>
            <a:r>
              <a:rPr dirty="0" baseline="1984" sz="2100" spc="-3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amanhecer.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84849" y="1491353"/>
            <a:ext cx="2621400" cy="26781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 rot="20760000">
            <a:off x="6244745" y="1923177"/>
            <a:ext cx="161130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4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João,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padroeiro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 rot="20760000">
            <a:off x="6300793" y="2163852"/>
            <a:ext cx="13358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das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festividades,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 rot="20760000">
            <a:off x="6349226" y="2324451"/>
            <a:ext cx="170979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Celebrado</a:t>
            </a:r>
            <a:r>
              <a:rPr dirty="0" sz="1400" spc="-35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com</a:t>
            </a:r>
            <a:r>
              <a:rPr dirty="0" baseline="1984" sz="2100" spc="-52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amor,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 rot="20760000">
            <a:off x="6405390" y="2565002"/>
            <a:ext cx="143535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nas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mais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diversas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 rot="20760000">
            <a:off x="6463616" y="2864875"/>
            <a:ext cx="6857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10">
                <a:latin typeface="Arial MT"/>
                <a:cs typeface="Arial MT"/>
              </a:rPr>
              <a:t>cidades.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 rot="20760000">
            <a:off x="6508283" y="2949489"/>
            <a:ext cx="1670016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Neste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São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baseline="1984" sz="2100">
                <a:latin typeface="Arial MT"/>
                <a:cs typeface="Arial MT"/>
              </a:rPr>
              <a:t>João,</a:t>
            </a:r>
            <a:r>
              <a:rPr dirty="0" baseline="1984" sz="2100" spc="-44">
                <a:latin typeface="Arial MT"/>
                <a:cs typeface="Arial MT"/>
              </a:rPr>
              <a:t> </a:t>
            </a:r>
            <a:r>
              <a:rPr dirty="0" baseline="1984" sz="2100" spc="-37">
                <a:latin typeface="Arial MT"/>
                <a:cs typeface="Arial MT"/>
              </a:rPr>
              <a:t>que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 rot="20760000">
            <a:off x="6564185" y="3187697"/>
            <a:ext cx="1414568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alegria</a:t>
            </a:r>
            <a:r>
              <a:rPr dirty="0" sz="1400" spc="-4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prevaleça,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 rot="20760000">
            <a:off x="6613123" y="3354420"/>
            <a:ext cx="17388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cultura</a:t>
            </a:r>
            <a:r>
              <a:rPr dirty="0" sz="1400" spc="-25">
                <a:latin typeface="Arial MT"/>
                <a:cs typeface="Arial MT"/>
              </a:rPr>
              <a:t> </a:t>
            </a:r>
            <a:r>
              <a:rPr dirty="0" baseline="1984" sz="2100" spc="-15">
                <a:latin typeface="Arial MT"/>
                <a:cs typeface="Arial MT"/>
              </a:rPr>
              <a:t>nordestina</a:t>
            </a:r>
            <a:endParaRPr baseline="1984" sz="21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 rot="20760000">
            <a:off x="6674012" y="3654308"/>
            <a:ext cx="984562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fortaleça.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 rot="180000">
            <a:off x="4193538" y="4383051"/>
            <a:ext cx="25781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65">
                <a:latin typeface="Arial MT"/>
                <a:cs typeface="Arial MT"/>
              </a:rPr>
              <a:t>11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0175" y="2537688"/>
            <a:ext cx="1784350" cy="22694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985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Arial MT"/>
                <a:cs typeface="Arial MT"/>
              </a:rPr>
              <a:t>As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comidas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típicas, </a:t>
            </a:r>
            <a:r>
              <a:rPr dirty="0" sz="1400">
                <a:latin typeface="Arial MT"/>
                <a:cs typeface="Arial MT"/>
              </a:rPr>
              <a:t>um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deleite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paladar, </a:t>
            </a:r>
            <a:r>
              <a:rPr dirty="0" sz="1400">
                <a:latin typeface="Arial MT"/>
                <a:cs typeface="Arial MT"/>
              </a:rPr>
              <a:t>Milho,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canjica,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bolo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de </a:t>
            </a:r>
            <a:r>
              <a:rPr dirty="0" sz="1400">
                <a:latin typeface="Arial MT"/>
                <a:cs typeface="Arial MT"/>
              </a:rPr>
              <a:t>fubá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pra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deliciar.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latin typeface="Arial MT"/>
                <a:cs typeface="Arial MT"/>
              </a:rPr>
              <a:t>E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não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podemos </a:t>
            </a:r>
            <a:r>
              <a:rPr dirty="0" sz="1400">
                <a:latin typeface="Arial MT"/>
                <a:cs typeface="Arial MT"/>
              </a:rPr>
              <a:t>esquecer</a:t>
            </a:r>
            <a:r>
              <a:rPr dirty="0" sz="1400" spc="-1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do</a:t>
            </a:r>
            <a:r>
              <a:rPr dirty="0" sz="1400" spc="-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quentão, </a:t>
            </a:r>
            <a:r>
              <a:rPr dirty="0" sz="1400">
                <a:latin typeface="Arial MT"/>
                <a:cs typeface="Arial MT"/>
              </a:rPr>
              <a:t>Que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aquece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corpo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50">
                <a:latin typeface="Arial MT"/>
                <a:cs typeface="Arial MT"/>
              </a:rPr>
              <a:t>e </a:t>
            </a:r>
            <a:r>
              <a:rPr dirty="0" sz="1400">
                <a:latin typeface="Arial MT"/>
                <a:cs typeface="Arial MT"/>
              </a:rPr>
              <a:t>alegra</a:t>
            </a:r>
            <a:r>
              <a:rPr dirty="0" sz="1400" spc="-2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o</a:t>
            </a:r>
            <a:r>
              <a:rPr dirty="0" sz="1400" spc="-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coração.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1400">
              <a:latin typeface="Arial MT"/>
              <a:cs typeface="Arial MT"/>
            </a:endParaRPr>
          </a:p>
          <a:p>
            <a:pPr algn="ctr" marL="158115">
              <a:lnSpc>
                <a:spcPct val="100000"/>
              </a:lnSpc>
            </a:pPr>
            <a:r>
              <a:rPr dirty="0" sz="1400" spc="-25">
                <a:latin typeface="Arial MT"/>
                <a:cs typeface="Arial MT"/>
              </a:rPr>
              <a:t>10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 rot="20700000">
            <a:off x="7641122" y="3975334"/>
            <a:ext cx="266676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0"/>
              </a:lnSpc>
            </a:pPr>
            <a:r>
              <a:rPr dirty="0" sz="1400" spc="-25">
                <a:latin typeface="Arial MT"/>
                <a:cs typeface="Arial MT"/>
              </a:rPr>
              <a:t>12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05575" y="2619675"/>
            <a:ext cx="1583690" cy="1583690"/>
            <a:chOff x="505575" y="2619675"/>
            <a:chExt cx="1583690" cy="1583690"/>
          </a:xfrm>
        </p:grpSpPr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5575" y="2619675"/>
              <a:ext cx="1583550" cy="15835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2725" y="2657775"/>
              <a:ext cx="1469250" cy="14692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650" y="323575"/>
            <a:ext cx="8639400" cy="4710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2825" y="401172"/>
            <a:ext cx="8374380" cy="4420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>
                <a:latin typeface="Arial MT"/>
                <a:cs typeface="Arial MT"/>
              </a:rPr>
              <a:t>Nossa</a:t>
            </a:r>
            <a:r>
              <a:rPr dirty="0" sz="1200" spc="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proposta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aula</a:t>
            </a:r>
            <a:r>
              <a:rPr dirty="0" sz="1200" spc="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tem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como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objetivo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introduzir</a:t>
            </a:r>
            <a:r>
              <a:rPr dirty="0" sz="1200" spc="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os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ao</a:t>
            </a:r>
            <a:r>
              <a:rPr dirty="0" sz="1200" spc="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universo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literatura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cordel,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explorando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5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temática </a:t>
            </a:r>
            <a:r>
              <a:rPr dirty="0" sz="1200">
                <a:latin typeface="Arial MT"/>
                <a:cs typeface="Arial MT"/>
              </a:rPr>
              <a:t>das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festas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juninas.</a:t>
            </a:r>
            <a:r>
              <a:rPr dirty="0" sz="1200" spc="1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Através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atividades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práticas</a:t>
            </a:r>
            <a:r>
              <a:rPr dirty="0" sz="1200" spc="19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lúdicas,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os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</a:t>
            </a:r>
            <a:r>
              <a:rPr dirty="0" sz="1200" spc="19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terão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oportunidade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19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conhecer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18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apreciar</a:t>
            </a:r>
            <a:r>
              <a:rPr dirty="0" sz="1200" spc="190">
                <a:latin typeface="Arial MT"/>
                <a:cs typeface="Arial MT"/>
              </a:rPr>
              <a:t> </a:t>
            </a:r>
            <a:r>
              <a:rPr dirty="0" sz="1200" spc="-50">
                <a:latin typeface="Arial MT"/>
                <a:cs typeface="Arial MT"/>
              </a:rPr>
              <a:t>a </a:t>
            </a:r>
            <a:r>
              <a:rPr dirty="0" sz="1200">
                <a:latin typeface="Arial MT"/>
                <a:cs typeface="Arial MT"/>
              </a:rPr>
              <a:t>riqueza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cultural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presente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nessa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forma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expressão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popular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Nordeste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brasileiro.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</a:pP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-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aula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será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dividida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em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três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etapas</a:t>
            </a:r>
            <a:r>
              <a:rPr dirty="0" sz="1200" spc="-10">
                <a:latin typeface="Arial MT"/>
                <a:cs typeface="Arial MT"/>
              </a:rPr>
              <a:t> principais: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Arial MT"/>
              <a:cs typeface="Arial MT"/>
            </a:endParaRPr>
          </a:p>
          <a:p>
            <a:pPr marL="469265" indent="-323850">
              <a:lnSpc>
                <a:spcPct val="100000"/>
              </a:lnSpc>
              <a:buSzPct val="75000"/>
              <a:buFont typeface="Arial"/>
              <a:buAutoNum type="arabicPeriod"/>
              <a:tabLst>
                <a:tab pos="469265" algn="l"/>
              </a:tabLst>
            </a:pPr>
            <a:r>
              <a:rPr dirty="0" sz="1200" i="1">
                <a:latin typeface="Arial"/>
                <a:cs typeface="Arial"/>
              </a:rPr>
              <a:t>Introdução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ao</a:t>
            </a:r>
            <a:r>
              <a:rPr dirty="0" sz="1200" spc="-1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cordel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e</a:t>
            </a:r>
            <a:r>
              <a:rPr dirty="0" sz="1200" spc="-1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às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festas</a:t>
            </a:r>
            <a:r>
              <a:rPr dirty="0" sz="1200" spc="-15" i="1">
                <a:latin typeface="Arial"/>
                <a:cs typeface="Arial"/>
              </a:rPr>
              <a:t> </a:t>
            </a:r>
            <a:r>
              <a:rPr dirty="0" sz="1200" spc="-10" i="1">
                <a:latin typeface="Arial"/>
                <a:cs typeface="Arial"/>
              </a:rPr>
              <a:t>juninas:</a:t>
            </a:r>
            <a:endParaRPr sz="1200">
              <a:latin typeface="Arial"/>
              <a:cs typeface="Arial"/>
            </a:endParaRPr>
          </a:p>
          <a:p>
            <a:pPr lvl="1" marL="926465" indent="-297180">
              <a:lnSpc>
                <a:spcPct val="100000"/>
              </a:lnSpc>
              <a:spcBef>
                <a:spcPts val="215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Apresentação</a:t>
            </a:r>
            <a:r>
              <a:rPr dirty="0" sz="1200" spc="-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conceito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cordel,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sua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história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características.</a:t>
            </a:r>
            <a:endParaRPr sz="1200">
              <a:latin typeface="Arial MT"/>
              <a:cs typeface="Arial MT"/>
            </a:endParaRPr>
          </a:p>
          <a:p>
            <a:pPr lvl="1" marL="926465" indent="-297180">
              <a:lnSpc>
                <a:spcPct val="100000"/>
              </a:lnSpc>
              <a:spcBef>
                <a:spcPts val="219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Exploração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festas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juninas,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seus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elementos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tradicionais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significados.</a:t>
            </a:r>
            <a:endParaRPr sz="1200">
              <a:latin typeface="Arial MT"/>
              <a:cs typeface="Arial MT"/>
            </a:endParaRPr>
          </a:p>
          <a:p>
            <a:pPr marL="469265" indent="-323850">
              <a:lnSpc>
                <a:spcPct val="100000"/>
              </a:lnSpc>
              <a:spcBef>
                <a:spcPts val="215"/>
              </a:spcBef>
              <a:buSzPct val="75000"/>
              <a:buFont typeface="Arial"/>
              <a:buAutoNum type="arabicPeriod"/>
              <a:tabLst>
                <a:tab pos="469265" algn="l"/>
              </a:tabLst>
            </a:pPr>
            <a:r>
              <a:rPr dirty="0" sz="1200" i="1">
                <a:latin typeface="Arial"/>
                <a:cs typeface="Arial"/>
              </a:rPr>
              <a:t>Leitura</a:t>
            </a:r>
            <a:r>
              <a:rPr dirty="0" sz="1200" spc="-2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e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análise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de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spc="-10" i="1">
                <a:latin typeface="Arial"/>
                <a:cs typeface="Arial"/>
              </a:rPr>
              <a:t>cordéis:</a:t>
            </a:r>
            <a:endParaRPr sz="1200">
              <a:latin typeface="Arial"/>
              <a:cs typeface="Arial"/>
            </a:endParaRPr>
          </a:p>
          <a:p>
            <a:pPr lvl="1" marL="926465" indent="-297180">
              <a:lnSpc>
                <a:spcPct val="100000"/>
              </a:lnSpc>
              <a:spcBef>
                <a:spcPts val="215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Leitura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trechos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ou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poemas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completos</a:t>
            </a:r>
            <a:r>
              <a:rPr dirty="0" sz="1200" spc="-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cordéis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relacionados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às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festas</a:t>
            </a:r>
            <a:r>
              <a:rPr dirty="0" sz="1200" spc="-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juninas.</a:t>
            </a:r>
            <a:endParaRPr sz="1200">
              <a:latin typeface="Arial MT"/>
              <a:cs typeface="Arial MT"/>
            </a:endParaRPr>
          </a:p>
          <a:p>
            <a:pPr lvl="1" marL="926465" indent="-297180">
              <a:lnSpc>
                <a:spcPct val="100000"/>
              </a:lnSpc>
              <a:spcBef>
                <a:spcPts val="215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Observação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elementos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presentes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nos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cordéis,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como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rima,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métrica,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linguagem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temáticas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abordadas.</a:t>
            </a:r>
            <a:endParaRPr sz="1200">
              <a:latin typeface="Arial MT"/>
              <a:cs typeface="Arial MT"/>
            </a:endParaRPr>
          </a:p>
          <a:p>
            <a:pPr marL="469265" indent="-323850">
              <a:lnSpc>
                <a:spcPct val="100000"/>
              </a:lnSpc>
              <a:spcBef>
                <a:spcPts val="215"/>
              </a:spcBef>
              <a:buSzPct val="75000"/>
              <a:buFont typeface="Arial"/>
              <a:buAutoNum type="arabicPeriod"/>
              <a:tabLst>
                <a:tab pos="469265" algn="l"/>
              </a:tabLst>
            </a:pPr>
            <a:r>
              <a:rPr dirty="0" sz="1200" i="1">
                <a:latin typeface="Arial"/>
                <a:cs typeface="Arial"/>
              </a:rPr>
              <a:t>Produção</a:t>
            </a:r>
            <a:r>
              <a:rPr dirty="0" sz="1200" spc="-2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de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um</a:t>
            </a:r>
            <a:r>
              <a:rPr dirty="0" sz="1200" spc="-2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cordel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sobre</a:t>
            </a:r>
            <a:r>
              <a:rPr dirty="0" sz="1200" spc="-25" i="1">
                <a:latin typeface="Arial"/>
                <a:cs typeface="Arial"/>
              </a:rPr>
              <a:t> </a:t>
            </a:r>
            <a:r>
              <a:rPr dirty="0" sz="1200" i="1">
                <a:latin typeface="Arial"/>
                <a:cs typeface="Arial"/>
              </a:rPr>
              <a:t>festa</a:t>
            </a:r>
            <a:r>
              <a:rPr dirty="0" sz="1200" spc="-20" i="1">
                <a:latin typeface="Arial"/>
                <a:cs typeface="Arial"/>
              </a:rPr>
              <a:t> </a:t>
            </a:r>
            <a:r>
              <a:rPr dirty="0" sz="1200" spc="-10" i="1">
                <a:latin typeface="Arial"/>
                <a:cs typeface="Arial"/>
              </a:rPr>
              <a:t>junina:</a:t>
            </a:r>
            <a:endParaRPr sz="1200">
              <a:latin typeface="Arial"/>
              <a:cs typeface="Arial"/>
            </a:endParaRPr>
          </a:p>
          <a:p>
            <a:pPr lvl="1" marL="926465" indent="-297180">
              <a:lnSpc>
                <a:spcPct val="100000"/>
              </a:lnSpc>
              <a:spcBef>
                <a:spcPts val="219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Orientação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apoio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aos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criação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seus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próprios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cordéis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com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temática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festas</a:t>
            </a:r>
            <a:r>
              <a:rPr dirty="0" sz="1200" spc="-10">
                <a:latin typeface="Arial MT"/>
                <a:cs typeface="Arial MT"/>
              </a:rPr>
              <a:t> juninas.</a:t>
            </a:r>
            <a:endParaRPr sz="1200">
              <a:latin typeface="Arial MT"/>
              <a:cs typeface="Arial MT"/>
            </a:endParaRPr>
          </a:p>
          <a:p>
            <a:pPr lvl="1" marL="926465" indent="-297180">
              <a:lnSpc>
                <a:spcPct val="100000"/>
              </a:lnSpc>
              <a:spcBef>
                <a:spcPts val="215"/>
              </a:spcBef>
              <a:buSzPct val="75000"/>
              <a:buChar char="○"/>
              <a:tabLst>
                <a:tab pos="926465" algn="l"/>
              </a:tabLst>
            </a:pPr>
            <a:r>
              <a:rPr dirty="0" sz="1200">
                <a:latin typeface="Arial MT"/>
                <a:cs typeface="Arial MT"/>
              </a:rPr>
              <a:t>Estímulo</a:t>
            </a:r>
            <a:r>
              <a:rPr dirty="0" sz="1200" spc="-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à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criatividade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expressão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dos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alunos,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respeitando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as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características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cordel.</a:t>
            </a:r>
            <a:endParaRPr sz="1200">
              <a:latin typeface="Arial MT"/>
              <a:cs typeface="Arial MT"/>
            </a:endParaRPr>
          </a:p>
          <a:p>
            <a:pPr algn="just" marL="12700" marR="6985">
              <a:lnSpc>
                <a:spcPct val="114999"/>
              </a:lnSpc>
              <a:spcBef>
                <a:spcPts val="1200"/>
              </a:spcBef>
            </a:pPr>
            <a:r>
              <a:rPr dirty="0" sz="1200">
                <a:latin typeface="Arial MT"/>
                <a:cs typeface="Arial MT"/>
              </a:rPr>
              <a:t>Ao</a:t>
            </a:r>
            <a:r>
              <a:rPr dirty="0" sz="1200" spc="2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final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aula,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os</a:t>
            </a:r>
            <a:r>
              <a:rPr dirty="0" sz="1200" spc="2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terão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desenvolvido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habilidades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2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leitura,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escrita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apreciação</a:t>
            </a:r>
            <a:r>
              <a:rPr dirty="0" sz="1200" spc="2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literária,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além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terem</a:t>
            </a:r>
            <a:r>
              <a:rPr dirty="0" sz="1200" spc="240">
                <a:latin typeface="Arial MT"/>
                <a:cs typeface="Arial MT"/>
              </a:rPr>
              <a:t> </a:t>
            </a:r>
            <a:r>
              <a:rPr dirty="0" sz="1200" spc="-50">
                <a:latin typeface="Arial MT"/>
                <a:cs typeface="Arial MT"/>
              </a:rPr>
              <a:t>a </a:t>
            </a:r>
            <a:r>
              <a:rPr dirty="0" sz="1200">
                <a:latin typeface="Arial MT"/>
                <a:cs typeface="Arial MT"/>
              </a:rPr>
              <a:t>oportunidade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se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expressarem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por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meio</a:t>
            </a:r>
            <a:r>
              <a:rPr dirty="0" sz="1200" spc="2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criação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um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cordel.</a:t>
            </a:r>
            <a:r>
              <a:rPr dirty="0" sz="1200" spc="1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15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proposta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busca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valorizar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2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cultura</a:t>
            </a:r>
            <a:r>
              <a:rPr dirty="0" sz="1200" spc="22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nordestina, </a:t>
            </a:r>
            <a:r>
              <a:rPr dirty="0" sz="1200">
                <a:latin typeface="Arial MT"/>
                <a:cs typeface="Arial MT"/>
              </a:rPr>
              <a:t>promover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resgate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das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tradições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estimular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gosto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pela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leitura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escrita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forma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lúdica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envolvente.</a:t>
            </a:r>
            <a:endParaRPr sz="1200">
              <a:latin typeface="Arial MT"/>
              <a:cs typeface="Arial MT"/>
            </a:endParaRPr>
          </a:p>
          <a:p>
            <a:pPr algn="just" marL="12700" marR="5080">
              <a:lnSpc>
                <a:spcPct val="114999"/>
              </a:lnSpc>
              <a:spcBef>
                <a:spcPts val="1200"/>
              </a:spcBef>
            </a:pPr>
            <a:r>
              <a:rPr dirty="0" sz="1200">
                <a:latin typeface="Arial MT"/>
                <a:cs typeface="Arial MT"/>
              </a:rPr>
              <a:t>Esta</a:t>
            </a:r>
            <a:r>
              <a:rPr dirty="0" sz="1200" spc="17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atividade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pode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ser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adaptada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para</a:t>
            </a:r>
            <a:r>
              <a:rPr dirty="0" sz="1200" spc="17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diferentes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faixas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etárias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níveis</a:t>
            </a:r>
            <a:r>
              <a:rPr dirty="0" sz="1200" spc="17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de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conhecimento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dos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alunos,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permitindo</a:t>
            </a:r>
            <a:r>
              <a:rPr dirty="0" sz="1200" spc="180">
                <a:latin typeface="Arial MT"/>
                <a:cs typeface="Arial MT"/>
              </a:rPr>
              <a:t> </a:t>
            </a:r>
            <a:r>
              <a:rPr dirty="0" sz="1200" spc="-25">
                <a:latin typeface="Arial MT"/>
                <a:cs typeface="Arial MT"/>
              </a:rPr>
              <a:t>uma </a:t>
            </a:r>
            <a:r>
              <a:rPr dirty="0" sz="1200">
                <a:latin typeface="Arial MT"/>
                <a:cs typeface="Arial MT"/>
              </a:rPr>
              <a:t>abordagem</a:t>
            </a:r>
            <a:r>
              <a:rPr dirty="0" sz="1200" spc="-3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interdisciplinar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ao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explorar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temas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como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história,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cultura,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língua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portuguesa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artes.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898000" y="980074"/>
            <a:ext cx="2601595" cy="1447165"/>
            <a:chOff x="5898000" y="980074"/>
            <a:chExt cx="2601595" cy="14471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8000" y="980074"/>
              <a:ext cx="1684901" cy="7774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55150" y="1018174"/>
              <a:ext cx="1570600" cy="6631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5750" y="1763725"/>
              <a:ext cx="973596" cy="6631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5949"/>
            <a:ext cx="9144000" cy="7224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589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0D0DC0"/>
                </a:solidFill>
                <a:hlinkClick r:id="rId3"/>
              </a:rPr>
              <a:t>Para</a:t>
            </a:r>
            <a:r>
              <a:rPr dirty="0" sz="3000" spc="-50">
                <a:solidFill>
                  <a:srgbClr val="0D0DC0"/>
                </a:solidFill>
                <a:hlinkClick r:id="rId3"/>
              </a:rPr>
              <a:t> </a:t>
            </a:r>
            <a:r>
              <a:rPr dirty="0" sz="3000">
                <a:solidFill>
                  <a:srgbClr val="0D0DC0"/>
                </a:solidFill>
                <a:hlinkClick r:id="rId3"/>
              </a:rPr>
              <a:t>outras</a:t>
            </a:r>
            <a:r>
              <a:rPr dirty="0" sz="3000" spc="-150">
                <a:solidFill>
                  <a:srgbClr val="0D0DC0"/>
                </a:solidFill>
                <a:hlinkClick r:id="rId3"/>
              </a:rPr>
              <a:t> </a:t>
            </a:r>
            <a:r>
              <a:rPr dirty="0" sz="3000">
                <a:solidFill>
                  <a:srgbClr val="0D0DC0"/>
                </a:solidFill>
                <a:hlinkClick r:id="rId3"/>
              </a:rPr>
              <a:t>Atividades</a:t>
            </a:r>
            <a:r>
              <a:rPr dirty="0" sz="3000" spc="-45">
                <a:solidFill>
                  <a:srgbClr val="0D0DC0"/>
                </a:solidFill>
                <a:hlinkClick r:id="rId3"/>
              </a:rPr>
              <a:t> </a:t>
            </a:r>
            <a:r>
              <a:rPr dirty="0" sz="3000">
                <a:solidFill>
                  <a:srgbClr val="0D0DC0"/>
                </a:solidFill>
                <a:hlinkClick r:id="rId3"/>
              </a:rPr>
              <a:t>conheça</a:t>
            </a:r>
            <a:r>
              <a:rPr dirty="0" sz="3000" spc="-45">
                <a:solidFill>
                  <a:srgbClr val="0D0DC0"/>
                </a:solidFill>
                <a:hlinkClick r:id="rId3"/>
              </a:rPr>
              <a:t> </a:t>
            </a:r>
            <a:r>
              <a:rPr dirty="0" sz="3000">
                <a:solidFill>
                  <a:srgbClr val="0D0DC0"/>
                </a:solidFill>
                <a:hlinkClick r:id="rId3"/>
              </a:rPr>
              <a:t>o</a:t>
            </a:r>
            <a:r>
              <a:rPr dirty="0" sz="3000" spc="-50">
                <a:solidFill>
                  <a:srgbClr val="0D0DC0"/>
                </a:solidFill>
                <a:hlinkClick r:id="rId3"/>
              </a:rPr>
              <a:t> </a:t>
            </a:r>
            <a:r>
              <a:rPr dirty="0" sz="3000">
                <a:solidFill>
                  <a:srgbClr val="0D0DC0"/>
                </a:solidFill>
                <a:hlinkClick r:id="rId3"/>
              </a:rPr>
              <a:t>nosso</a:t>
            </a:r>
            <a:r>
              <a:rPr dirty="0" sz="3000" spc="-45">
                <a:solidFill>
                  <a:srgbClr val="0D0DC0"/>
                </a:solidFill>
                <a:hlinkClick r:id="rId3"/>
              </a:rPr>
              <a:t> </a:t>
            </a:r>
            <a:r>
              <a:rPr dirty="0" sz="3000" spc="-20">
                <a:solidFill>
                  <a:srgbClr val="0D0DC0"/>
                </a:solidFill>
                <a:hlinkClick r:id="rId3"/>
              </a:rPr>
              <a:t>SITE</a:t>
            </a:r>
            <a:endParaRPr sz="3000"/>
          </a:p>
        </p:txBody>
      </p:sp>
      <p:grpSp>
        <p:nvGrpSpPr>
          <p:cNvPr id="4" name="object 4"/>
          <p:cNvGrpSpPr/>
          <p:nvPr/>
        </p:nvGrpSpPr>
        <p:grpSpPr>
          <a:xfrm>
            <a:off x="1083600" y="950750"/>
            <a:ext cx="6991984" cy="4019550"/>
            <a:chOff x="1083600" y="950750"/>
            <a:chExt cx="6991984" cy="4019550"/>
          </a:xfrm>
        </p:grpSpPr>
        <p:pic>
          <p:nvPicPr>
            <p:cNvPr id="5" name="object 5">
              <a:hlinkClick r:id="rId3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3600" y="950750"/>
              <a:ext cx="6991450" cy="4019500"/>
            </a:xfrm>
            <a:prstGeom prst="rect">
              <a:avLst/>
            </a:prstGeom>
          </p:spPr>
        </p:pic>
        <p:pic>
          <p:nvPicPr>
            <p:cNvPr id="6" name="object 6">
              <a:hlinkClick r:id="rId3"/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0750" y="988850"/>
              <a:ext cx="6877150" cy="3905200"/>
            </a:xfrm>
            <a:prstGeom prst="rect">
              <a:avLst/>
            </a:prstGeom>
          </p:spPr>
        </p:pic>
        <p:pic>
          <p:nvPicPr>
            <p:cNvPr id="7" name="object 7">
              <a:hlinkClick r:id="rId3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53700" y="1950798"/>
              <a:ext cx="1666499" cy="1699825"/>
            </a:xfrm>
            <a:prstGeom prst="rect">
              <a:avLst/>
            </a:prstGeom>
          </p:spPr>
        </p:pic>
        <p:pic>
          <p:nvPicPr>
            <p:cNvPr id="8" name="object 8">
              <a:hlinkClick r:id="rId3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10850" y="1988898"/>
              <a:ext cx="1552199" cy="1585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4475" y="396300"/>
            <a:ext cx="4038600" cy="995680"/>
            <a:chOff x="314475" y="396300"/>
            <a:chExt cx="4038600" cy="9956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125" y="396300"/>
              <a:ext cx="3722400" cy="683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475" y="800100"/>
              <a:ext cx="4038000" cy="59130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898300" y="396300"/>
            <a:ext cx="3815079" cy="3378835"/>
            <a:chOff x="4898300" y="396300"/>
            <a:chExt cx="3815079" cy="337883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98300" y="396300"/>
              <a:ext cx="3814500" cy="683700"/>
            </a:xfrm>
            <a:prstGeom prst="rect">
              <a:avLst/>
            </a:prstGeom>
          </p:spPr>
        </p:pic>
        <p:pic>
          <p:nvPicPr>
            <p:cNvPr id="7" name="object 7">
              <a:hlinkClick r:id="rId5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6400" y="2075173"/>
              <a:ext cx="1666499" cy="1699825"/>
            </a:xfrm>
            <a:prstGeom prst="rect">
              <a:avLst/>
            </a:prstGeom>
          </p:spPr>
        </p:pic>
        <p:pic>
          <p:nvPicPr>
            <p:cNvPr id="8" name="object 8">
              <a:hlinkClick r:id="rId5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3550" y="2113273"/>
              <a:ext cx="1552199" cy="15855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89200" y="800100"/>
              <a:ext cx="3203700" cy="5913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81528" y="460714"/>
            <a:ext cx="2846705" cy="75628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dirty="0" sz="2500" b="1">
                <a:latin typeface="Arial"/>
                <a:cs typeface="Arial"/>
                <a:hlinkClick r:id="rId5"/>
              </a:rPr>
              <a:t>JOGOS</a:t>
            </a:r>
            <a:r>
              <a:rPr dirty="0" sz="2500" spc="-114" b="1">
                <a:latin typeface="Arial"/>
                <a:cs typeface="Arial"/>
                <a:hlinkClick r:id="rId5"/>
              </a:rPr>
              <a:t> </a:t>
            </a:r>
            <a:r>
              <a:rPr dirty="0" sz="2500" spc="-10" b="1">
                <a:latin typeface="Arial"/>
                <a:cs typeface="Arial"/>
                <a:hlinkClick r:id="rId5"/>
              </a:rPr>
              <a:t>Interativos</a:t>
            </a:r>
            <a:endParaRPr sz="2500">
              <a:latin typeface="Arial"/>
              <a:cs typeface="Arial"/>
            </a:endParaRPr>
          </a:p>
          <a:p>
            <a:pPr algn="ctr" marR="19685">
              <a:lnSpc>
                <a:spcPct val="100000"/>
              </a:lnSpc>
              <a:spcBef>
                <a:spcPts val="204"/>
              </a:spcBef>
            </a:pPr>
            <a:r>
              <a:rPr dirty="0" sz="1900">
                <a:latin typeface="Arial MT"/>
                <a:cs typeface="Arial MT"/>
                <a:hlinkClick r:id="rId5"/>
              </a:rPr>
              <a:t>Envie</a:t>
            </a:r>
            <a:r>
              <a:rPr dirty="0" sz="1900" spc="-75">
                <a:latin typeface="Arial MT"/>
                <a:cs typeface="Arial MT"/>
                <a:hlinkClick r:id="rId5"/>
              </a:rPr>
              <a:t> </a:t>
            </a:r>
            <a:r>
              <a:rPr dirty="0" sz="1900">
                <a:latin typeface="Arial MT"/>
                <a:cs typeface="Arial MT"/>
                <a:hlinkClick r:id="rId5"/>
              </a:rPr>
              <a:t>para</a:t>
            </a:r>
            <a:r>
              <a:rPr dirty="0" sz="1900" spc="-45">
                <a:latin typeface="Arial MT"/>
                <a:cs typeface="Arial MT"/>
                <a:hlinkClick r:id="rId5"/>
              </a:rPr>
              <a:t> </a:t>
            </a:r>
            <a:r>
              <a:rPr dirty="0" sz="1900" spc="-10">
                <a:latin typeface="Arial MT"/>
                <a:cs typeface="Arial MT"/>
                <a:hlinkClick r:id="rId5"/>
              </a:rPr>
              <a:t>seus</a:t>
            </a:r>
            <a:r>
              <a:rPr dirty="0" sz="1900" spc="-125">
                <a:latin typeface="Arial MT"/>
                <a:cs typeface="Arial MT"/>
                <a:hlinkClick r:id="rId5"/>
              </a:rPr>
              <a:t> </a:t>
            </a:r>
            <a:r>
              <a:rPr dirty="0" sz="1900" spc="-10">
                <a:latin typeface="Arial MT"/>
                <a:cs typeface="Arial MT"/>
                <a:hlinkClick r:id="rId5"/>
              </a:rPr>
              <a:t>Alunos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742871" y="460714"/>
            <a:ext cx="3180715" cy="756285"/>
          </a:xfrm>
          <a:prstGeom prst="rect"/>
        </p:spPr>
        <p:txBody>
          <a:bodyPr wrap="square" lIns="0" tIns="4635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dirty="0">
                <a:hlinkClick r:id="rId9"/>
              </a:rPr>
              <a:t>MÚSICAS</a:t>
            </a:r>
            <a:r>
              <a:rPr dirty="0" spc="-45">
                <a:hlinkClick r:id="rId9"/>
              </a:rPr>
              <a:t> </a:t>
            </a:r>
            <a:r>
              <a:rPr dirty="0" spc="-10">
                <a:hlinkClick r:id="rId9"/>
              </a:rPr>
              <a:t>Didática</a:t>
            </a: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dirty="0" sz="1900" spc="-10" b="0">
                <a:latin typeface="Arial MT"/>
                <a:cs typeface="Arial MT"/>
                <a:hlinkClick r:id="rId9"/>
              </a:rPr>
              <a:t>Trabalhe</a:t>
            </a:r>
            <a:r>
              <a:rPr dirty="0" sz="1900" spc="-70" b="0">
                <a:latin typeface="Arial MT"/>
                <a:cs typeface="Arial MT"/>
                <a:hlinkClick r:id="rId9"/>
              </a:rPr>
              <a:t> </a:t>
            </a:r>
            <a:r>
              <a:rPr dirty="0" sz="1900" b="0">
                <a:latin typeface="Arial MT"/>
                <a:cs typeface="Arial MT"/>
                <a:hlinkClick r:id="rId9"/>
              </a:rPr>
              <a:t>com</a:t>
            </a:r>
            <a:r>
              <a:rPr dirty="0" sz="1900" spc="-45" b="0">
                <a:latin typeface="Arial MT"/>
                <a:cs typeface="Arial MT"/>
                <a:hlinkClick r:id="rId9"/>
              </a:rPr>
              <a:t> </a:t>
            </a:r>
            <a:r>
              <a:rPr dirty="0" sz="1900" b="0">
                <a:latin typeface="Arial MT"/>
                <a:cs typeface="Arial MT"/>
                <a:hlinkClick r:id="rId9"/>
              </a:rPr>
              <a:t>os</a:t>
            </a:r>
            <a:r>
              <a:rPr dirty="0" sz="1900" spc="-50" b="0">
                <a:latin typeface="Arial MT"/>
                <a:cs typeface="Arial MT"/>
                <a:hlinkClick r:id="rId9"/>
              </a:rPr>
              <a:t> </a:t>
            </a:r>
            <a:r>
              <a:rPr dirty="0" sz="1900" spc="-10" b="0">
                <a:latin typeface="Arial MT"/>
                <a:cs typeface="Arial MT"/>
                <a:hlinkClick r:id="rId9"/>
              </a:rPr>
              <a:t>seus</a:t>
            </a:r>
            <a:r>
              <a:rPr dirty="0" sz="1900" spc="-120" b="0">
                <a:latin typeface="Arial MT"/>
                <a:cs typeface="Arial MT"/>
                <a:hlinkClick r:id="rId9"/>
              </a:rPr>
              <a:t> </a:t>
            </a:r>
            <a:r>
              <a:rPr dirty="0" sz="1900" spc="-10" b="0">
                <a:latin typeface="Arial MT"/>
                <a:cs typeface="Arial MT"/>
                <a:hlinkClick r:id="rId9"/>
              </a:rPr>
              <a:t>Alunos</a:t>
            </a:r>
            <a:endParaRPr sz="19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46825" y="1426500"/>
            <a:ext cx="4173220" cy="3631565"/>
            <a:chOff x="246825" y="1426500"/>
            <a:chExt cx="4173220" cy="3631565"/>
          </a:xfrm>
        </p:grpSpPr>
        <p:pic>
          <p:nvPicPr>
            <p:cNvPr id="13" name="object 13">
              <a:hlinkClick r:id="rId9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6825" y="1426500"/>
              <a:ext cx="4172999" cy="3631450"/>
            </a:xfrm>
            <a:prstGeom prst="rect">
              <a:avLst/>
            </a:prstGeom>
          </p:spPr>
        </p:pic>
        <p:pic>
          <p:nvPicPr>
            <p:cNvPr id="14" name="object 14">
              <a:hlinkClick r:id="rId9"/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3975" y="1464600"/>
              <a:ext cx="4058699" cy="3517149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723350" y="1426500"/>
            <a:ext cx="4173220" cy="3488690"/>
            <a:chOff x="4723350" y="1426500"/>
            <a:chExt cx="4173220" cy="3488690"/>
          </a:xfrm>
        </p:grpSpPr>
        <p:pic>
          <p:nvPicPr>
            <p:cNvPr id="16" name="object 16">
              <a:hlinkClick r:id="rId5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3350" y="1426500"/>
              <a:ext cx="4173000" cy="3488400"/>
            </a:xfrm>
            <a:prstGeom prst="rect">
              <a:avLst/>
            </a:prstGeom>
          </p:spPr>
        </p:pic>
        <p:pic>
          <p:nvPicPr>
            <p:cNvPr id="17" name="object 17">
              <a:hlinkClick r:id="rId5"/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0499" y="1464599"/>
              <a:ext cx="4058699" cy="3374099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78740" rIns="0" bIns="0" rtlCol="0" vert="horz">
            <a:spAutoFit/>
          </a:bodyPr>
          <a:lstStyle/>
          <a:p>
            <a:pPr marL="542290" indent="-408940">
              <a:lnSpc>
                <a:spcPct val="100000"/>
              </a:lnSpc>
              <a:spcBef>
                <a:spcPts val="62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Alfabetização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20">
                <a:hlinkClick r:id="rId5"/>
              </a:rPr>
              <a:t>Arte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Ciências</a:t>
            </a:r>
          </a:p>
          <a:p>
            <a:pPr marL="542290" indent="-408940">
              <a:lnSpc>
                <a:spcPct val="100000"/>
              </a:lnSpc>
              <a:spcBef>
                <a:spcPts val="254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>
                <a:hlinkClick r:id="rId5"/>
              </a:rPr>
              <a:t>Ed.</a:t>
            </a:r>
            <a:r>
              <a:rPr dirty="0" spc="-25">
                <a:hlinkClick r:id="rId5"/>
              </a:rPr>
              <a:t> </a:t>
            </a:r>
            <a:r>
              <a:rPr dirty="0" spc="-10">
                <a:hlinkClick r:id="rId5"/>
              </a:rPr>
              <a:t>Especial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>
                <a:hlinkClick r:id="rId5"/>
              </a:rPr>
              <a:t>Ed.</a:t>
            </a:r>
            <a:r>
              <a:rPr dirty="0" spc="-25">
                <a:hlinkClick r:id="rId5"/>
              </a:rPr>
              <a:t> </a:t>
            </a:r>
            <a:r>
              <a:rPr dirty="0" spc="-10">
                <a:hlinkClick r:id="rId5"/>
              </a:rPr>
              <a:t>Infantil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Espanhol</a:t>
            </a:r>
          </a:p>
          <a:p>
            <a:pPr marL="542290" indent="-408940">
              <a:lnSpc>
                <a:spcPct val="100000"/>
              </a:lnSpc>
              <a:spcBef>
                <a:spcPts val="254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Geografia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História</a:t>
            </a:r>
          </a:p>
          <a:p>
            <a:pPr marL="542290" indent="-408940">
              <a:lnSpc>
                <a:spcPct val="100000"/>
              </a:lnSpc>
              <a:spcBef>
                <a:spcPts val="254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Inglês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>
                <a:hlinkClick r:id="rId5"/>
              </a:rPr>
              <a:t>Língua</a:t>
            </a:r>
            <a:r>
              <a:rPr dirty="0" spc="-30">
                <a:hlinkClick r:id="rId5"/>
              </a:rPr>
              <a:t> </a:t>
            </a:r>
            <a:r>
              <a:rPr dirty="0" spc="-10">
                <a:hlinkClick r:id="rId5"/>
              </a:rPr>
              <a:t>Portuguesa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Matemática</a:t>
            </a:r>
          </a:p>
          <a:p>
            <a:pPr marL="542290" indent="-408940">
              <a:lnSpc>
                <a:spcPct val="100000"/>
              </a:lnSpc>
              <a:spcBef>
                <a:spcPts val="254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 spc="-10">
                <a:hlinkClick r:id="rId5"/>
              </a:rPr>
              <a:t>Religião</a:t>
            </a:r>
          </a:p>
          <a:p>
            <a:pPr marL="542290" indent="-408940">
              <a:lnSpc>
                <a:spcPct val="100000"/>
              </a:lnSpc>
              <a:spcBef>
                <a:spcPts val="250"/>
              </a:spcBef>
              <a:buFont typeface="MS PGothic"/>
              <a:buChar char="❖"/>
              <a:tabLst>
                <a:tab pos="542290" algn="l"/>
              </a:tabLst>
            </a:pPr>
            <a:r>
              <a:rPr dirty="0">
                <a:hlinkClick r:id="rId5"/>
              </a:rPr>
              <a:t>Datas</a:t>
            </a:r>
            <a:r>
              <a:rPr dirty="0" spc="-25">
                <a:hlinkClick r:id="rId5"/>
              </a:rPr>
              <a:t> </a:t>
            </a:r>
            <a:r>
              <a:rPr dirty="0" spc="-10">
                <a:hlinkClick r:id="rId5"/>
              </a:rPr>
              <a:t>Comemorativas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6691424" y="2075173"/>
            <a:ext cx="1666875" cy="1699895"/>
            <a:chOff x="6691424" y="2075173"/>
            <a:chExt cx="1666875" cy="1699895"/>
          </a:xfrm>
        </p:grpSpPr>
        <p:pic>
          <p:nvPicPr>
            <p:cNvPr id="20" name="object 20">
              <a:hlinkClick r:id="rId5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91424" y="2075173"/>
              <a:ext cx="1666499" cy="1699825"/>
            </a:xfrm>
            <a:prstGeom prst="rect">
              <a:avLst/>
            </a:prstGeom>
          </p:spPr>
        </p:pic>
        <p:pic>
          <p:nvPicPr>
            <p:cNvPr id="21" name="object 21">
              <a:hlinkClick r:id="rId5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48574" y="2113273"/>
              <a:ext cx="1552199" cy="15855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22550" y="1706699"/>
            <a:ext cx="2952115" cy="2952115"/>
            <a:chOff x="4622550" y="1706699"/>
            <a:chExt cx="2952115" cy="2952115"/>
          </a:xfrm>
        </p:grpSpPr>
        <p:pic>
          <p:nvPicPr>
            <p:cNvPr id="3" name="object 3">
              <a:hlinkClick r:id="rId2"/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2550" y="1706699"/>
              <a:ext cx="2951800" cy="2951800"/>
            </a:xfrm>
            <a:prstGeom prst="rect">
              <a:avLst/>
            </a:prstGeom>
          </p:spPr>
        </p:pic>
        <p:pic>
          <p:nvPicPr>
            <p:cNvPr id="4" name="object 4">
              <a:hlinkClick r:id="rId2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9700" y="1744800"/>
              <a:ext cx="2837499" cy="2837499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6398" y="1706700"/>
            <a:ext cx="2952115" cy="2952115"/>
            <a:chOff x="36398" y="1706700"/>
            <a:chExt cx="2952115" cy="2952115"/>
          </a:xfrm>
        </p:grpSpPr>
        <p:pic>
          <p:nvPicPr>
            <p:cNvPr id="6" name="object 6">
              <a:hlinkClick r:id="rId5"/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398" y="1706700"/>
              <a:ext cx="2951800" cy="2951800"/>
            </a:xfrm>
            <a:prstGeom prst="rect">
              <a:avLst/>
            </a:prstGeom>
          </p:spPr>
        </p:pic>
        <p:pic>
          <p:nvPicPr>
            <p:cNvPr id="7" name="object 7">
              <a:hlinkClick r:id="rId5"/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548" y="1744800"/>
              <a:ext cx="2837500" cy="2837500"/>
            </a:xfrm>
            <a:prstGeom prst="rect">
              <a:avLst/>
            </a:prstGeom>
          </p:spPr>
        </p:pic>
      </p:grpSp>
      <p:pic>
        <p:nvPicPr>
          <p:cNvPr id="8" name="object 8">
            <a:hlinkClick r:id="rId2"/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1450" y="263300"/>
            <a:ext cx="7509900" cy="1068600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57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hlinkClick r:id="rId2"/>
              </a:rPr>
              <a:t>CONHEÇA</a:t>
            </a:r>
            <a:r>
              <a:rPr dirty="0" spc="-105">
                <a:hlinkClick r:id="rId2"/>
              </a:rPr>
              <a:t> </a:t>
            </a:r>
            <a:r>
              <a:rPr dirty="0">
                <a:hlinkClick r:id="rId2"/>
              </a:rPr>
              <a:t>e </a:t>
            </a:r>
            <a:r>
              <a:rPr dirty="0" spc="-35">
                <a:hlinkClick r:id="rId2"/>
              </a:rPr>
              <a:t>INSCREVA-</a:t>
            </a:r>
            <a:r>
              <a:rPr dirty="0">
                <a:hlinkClick r:id="rId2"/>
              </a:rPr>
              <a:t>SE no nosso</a:t>
            </a:r>
            <a:r>
              <a:rPr dirty="0" spc="5">
                <a:hlinkClick r:id="rId2"/>
              </a:rPr>
              <a:t> </a:t>
            </a:r>
            <a:r>
              <a:rPr dirty="0" spc="-10">
                <a:hlinkClick r:id="rId2"/>
              </a:rPr>
              <a:t>CANAL</a:t>
            </a:r>
          </a:p>
          <a:p>
            <a:pPr algn="ctr">
              <a:lnSpc>
                <a:spcPct val="100000"/>
              </a:lnSpc>
            </a:pPr>
            <a:r>
              <a:rPr dirty="0">
                <a:hlinkClick r:id="rId2"/>
              </a:rPr>
              <a:t>Muitos</a:t>
            </a:r>
            <a:r>
              <a:rPr dirty="0" spc="-40">
                <a:hlinkClick r:id="rId2"/>
              </a:rPr>
              <a:t> </a:t>
            </a:r>
            <a:r>
              <a:rPr dirty="0">
                <a:hlinkClick r:id="rId2"/>
              </a:rPr>
              <a:t>vídeos</a:t>
            </a:r>
            <a:r>
              <a:rPr dirty="0" spc="-40">
                <a:hlinkClick r:id="rId2"/>
              </a:rPr>
              <a:t> </a:t>
            </a:r>
            <a:r>
              <a:rPr dirty="0">
                <a:hlinkClick r:id="rId2"/>
              </a:rPr>
              <a:t>com</a:t>
            </a:r>
            <a:r>
              <a:rPr dirty="0" spc="-40">
                <a:hlinkClick r:id="rId2"/>
              </a:rPr>
              <a:t> </a:t>
            </a:r>
            <a:r>
              <a:rPr dirty="0">
                <a:hlinkClick r:id="rId2"/>
              </a:rPr>
              <a:t>Idéias</a:t>
            </a:r>
            <a:r>
              <a:rPr dirty="0" spc="-40">
                <a:hlinkClick r:id="rId2"/>
              </a:rPr>
              <a:t> </a:t>
            </a:r>
            <a:r>
              <a:rPr dirty="0">
                <a:hlinkClick r:id="rId2"/>
              </a:rPr>
              <a:t>e</a:t>
            </a:r>
            <a:r>
              <a:rPr dirty="0" spc="-125">
                <a:hlinkClick r:id="rId2"/>
              </a:rPr>
              <a:t> </a:t>
            </a:r>
            <a:r>
              <a:rPr dirty="0" spc="-10">
                <a:hlinkClick r:id="rId2"/>
              </a:rPr>
              <a:t>Atividades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7311275" y="1680076"/>
            <a:ext cx="1701800" cy="3049270"/>
            <a:chOff x="7311275" y="1680076"/>
            <a:chExt cx="1701800" cy="3049270"/>
          </a:xfrm>
        </p:grpSpPr>
        <p:pic>
          <p:nvPicPr>
            <p:cNvPr id="11" name="object 11">
              <a:hlinkClick r:id="rId2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1275" y="2987925"/>
              <a:ext cx="1701374" cy="1741300"/>
            </a:xfrm>
            <a:prstGeom prst="rect">
              <a:avLst/>
            </a:prstGeom>
          </p:spPr>
        </p:pic>
        <p:pic>
          <p:nvPicPr>
            <p:cNvPr id="12" name="object 12">
              <a:hlinkClick r:id="rId2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68425" y="3026025"/>
              <a:ext cx="1587074" cy="1627000"/>
            </a:xfrm>
            <a:prstGeom prst="rect">
              <a:avLst/>
            </a:prstGeom>
          </p:spPr>
        </p:pic>
        <p:pic>
          <p:nvPicPr>
            <p:cNvPr id="13" name="object 13">
              <a:hlinkClick r:id="rId2"/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53062" y="1680076"/>
              <a:ext cx="1345949" cy="1345949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730062" y="1680074"/>
            <a:ext cx="1701800" cy="3049270"/>
            <a:chOff x="2730062" y="1680074"/>
            <a:chExt cx="1701800" cy="3049270"/>
          </a:xfrm>
        </p:grpSpPr>
        <p:pic>
          <p:nvPicPr>
            <p:cNvPr id="15" name="object 15">
              <a:hlinkClick r:id="rId5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30062" y="2987925"/>
              <a:ext cx="1701374" cy="1741300"/>
            </a:xfrm>
            <a:prstGeom prst="rect">
              <a:avLst/>
            </a:prstGeom>
          </p:spPr>
        </p:pic>
        <p:pic>
          <p:nvPicPr>
            <p:cNvPr id="16" name="object 16">
              <a:hlinkClick r:id="rId5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87212" y="3026025"/>
              <a:ext cx="1587073" cy="1627000"/>
            </a:xfrm>
            <a:prstGeom prst="rect">
              <a:avLst/>
            </a:prstGeom>
          </p:spPr>
        </p:pic>
        <p:pic>
          <p:nvPicPr>
            <p:cNvPr id="17" name="object 17">
              <a:hlinkClick r:id="rId5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42348" y="1680074"/>
              <a:ext cx="1390001" cy="13900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Cordel - Festa no Arraiá</dc:title>
  <dcterms:created xsi:type="dcterms:W3CDTF">2026-08-04T13:11:12Z</dcterms:created>
  <dcterms:modified xsi:type="dcterms:W3CDTF">2026-08-04T13:11:12Z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2026-08-04T00:00:00Z</vt:filetime>
  </property>
  <property fmtid="{D5CDD505-2E9C-101B-9397-08002B2CF9AE}" pid="4" name="Creator">
    <vt:lpwstr>Google</vt:lpwstr>
  </property>
  <property fmtid="{D5CDD505-2E9C-101B-9397-08002B2CF9AE}" pid="5" name="LastSaved">
    <vt:filetime>2026-08-04T00:00:00Z</vt:filetime>
  </property>
</Properties>
</file>