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embeddedFontLst>
    <p:embeddedFont>
      <p:font typeface="Roboto Condense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jPOJdzJQzU4GzSD2nJP95BH+o/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RobotoCondensed-bold.fntdata"/><Relationship Id="rId27" Type="http://schemas.openxmlformats.org/officeDocument/2006/relationships/font" Target="fonts/RobotoCondense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Condensed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font" Target="fonts/RobotoCondensed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apesar de muito próximos, os dois têm diferenças relevante</a:t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3f4524c82d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g13f4524c82d_0_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617ab67f3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g1617ab67f3f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617ab67f3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1617ab67f3f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617ab67f3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1617ab67f3f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617ab67f3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1617ab67f3f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617ab67f3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1617ab67f3f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617ab67f3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1617ab67f3f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617ab67f3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1617ab67f3f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617ab67f3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1617ab67f3f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617ab67f3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g1617ab67f3f_0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617ab67f3f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1617ab67f3f_0_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617ab67f3f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1617ab67f3f_0_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617ab67f3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g1617ab67f3f_0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617ab67f3f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1617ab67f3f_0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617ab67f3f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1617ab67f3f_0_1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617ab67f3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1617ab67f3f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5b2ca1909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g15b2ca19095_0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Relationship Id="rId4" Type="http://schemas.openxmlformats.org/officeDocument/2006/relationships/hyperlink" Target="https://sme.goiania.go.gov.br/conexaoescola/ensino_fundamental/lingua-portuguesa-elementos-da-narrativa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jpg"/><Relationship Id="rId4" Type="http://schemas.openxmlformats.org/officeDocument/2006/relationships/hyperlink" Target="https://br.freepik.com/vetores-gratis/meninos-e-meninas-com-sorriso-feliz_1504966.htm#query=crian%C3%A7a%20desenho&amp;position=3&amp;from_view=search" TargetMode="External"/><Relationship Id="rId9" Type="http://schemas.openxmlformats.org/officeDocument/2006/relationships/hyperlink" Target="https://br.freepik.com/vetores-gratis/uma-crianca-lendo-livro-com-balao_25592491.htm" TargetMode="External"/><Relationship Id="rId5" Type="http://schemas.openxmlformats.org/officeDocument/2006/relationships/hyperlink" Target="https://br.freepik.com/vetores-gratis/jovens-lendo-um-livro_5823825.htm#query=leitura&amp;position=24&amp;from_view=search&amp;track=sph" TargetMode="External"/><Relationship Id="rId6" Type="http://schemas.openxmlformats.org/officeDocument/2006/relationships/hyperlink" Target="https://br.freepik.com/vetores-gratis/menina-e-livro_23665894.htm#query=texto%20narrativo&amp;position=16&amp;from_view=search&amp;track=sph" TargetMode="External"/><Relationship Id="rId7" Type="http://schemas.openxmlformats.org/officeDocument/2006/relationships/hyperlink" Target="https://br.freepik.com/vetores-gratis/conceito-de-conto-de-fadas-em-aquarela_7080663.htm#query=contos%20de%20fadas&amp;position=17&amp;from_view=search" TargetMode="External"/><Relationship Id="rId8" Type="http://schemas.openxmlformats.org/officeDocument/2006/relationships/hyperlink" Target="https://br.freepik.com/vetores-gratis/uma-crianca-fazendo-licao-de-casa-com-balao-na-biblioteca_24781795.htm#query=contador%20de%20hist%C3%B3rias&amp;position=35&amp;from_view=search&amp;track=sp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0" y="6462296"/>
            <a:ext cx="54407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92474" y="170900"/>
            <a:ext cx="867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30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0" y="6462296"/>
            <a:ext cx="54407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7478325" y="5159950"/>
            <a:ext cx="1260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Imagem 1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56925" y="1511950"/>
            <a:ext cx="5561100" cy="3648000"/>
          </a:xfrm>
          <a:prstGeom prst="rect">
            <a:avLst/>
          </a:prstGeom>
          <a:noFill/>
          <a:ln cap="flat" cmpd="sng" w="95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i="0" lang="pt-BR" sz="25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Iniciaremos mais uma sequência didática! Ela tem como objetivo estudar os elementos que compõem uma narrativa, com ênfase nos diferentes tipos de narrador e como a escolha desse narrador influencia na forma como a história é contada.</a:t>
            </a:r>
            <a:endParaRPr b="1" i="0" sz="26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3175" y="848250"/>
            <a:ext cx="3450900" cy="4417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f4524c82d_0_142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13f4524c82d_0_142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g13f4524c82d_0_142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AÇÃO REFLEXIVA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Google Shape;102;g13f4524c82d_0_142"/>
          <p:cNvSpPr txBox="1"/>
          <p:nvPr/>
        </p:nvSpPr>
        <p:spPr>
          <a:xfrm>
            <a:off x="4751025" y="2130200"/>
            <a:ext cx="4019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que é um texto narrativo?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Ao ler um texto narrativo, você costuma observar algum aspecto de sua estrutura?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Você já se perguntou se uma história poderia ser contada de outra forma?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g13f4524c82d_0_1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875" y="1869675"/>
            <a:ext cx="4488150" cy="29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13f4524c82d_0_142"/>
          <p:cNvSpPr txBox="1"/>
          <p:nvPr/>
        </p:nvSpPr>
        <p:spPr>
          <a:xfrm>
            <a:off x="1984350" y="4707975"/>
            <a:ext cx="104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2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617ab67f3f_0_38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617ab67f3f_0_38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1" name="Google Shape;111;g1617ab67f3f_0_38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texto narrativo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g1617ab67f3f_0_38"/>
          <p:cNvSpPr txBox="1"/>
          <p:nvPr/>
        </p:nvSpPr>
        <p:spPr>
          <a:xfrm>
            <a:off x="356925" y="2151450"/>
            <a:ext cx="4461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texto narrativo, basicamente, é aquele texto em que determinados personagens vivem situações em tempo e espaço. Geralmente, é escrito em prosa. Alguns gêneros narrativos são conto, crônica, novela, romance, fábula.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g1617ab67f3f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1975" y="1767625"/>
            <a:ext cx="5111600" cy="28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1617ab67f3f_0_38"/>
          <p:cNvSpPr txBox="1"/>
          <p:nvPr/>
        </p:nvSpPr>
        <p:spPr>
          <a:xfrm rot="-1724109">
            <a:off x="8374909" y="3654225"/>
            <a:ext cx="1045217" cy="354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3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617ab67f3f_0_50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1617ab67f3f_0_50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g1617ab67f3f_0_50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Os personagens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2" name="Google Shape;122;g1617ab67f3f_0_50"/>
          <p:cNvSpPr txBox="1"/>
          <p:nvPr/>
        </p:nvSpPr>
        <p:spPr>
          <a:xfrm>
            <a:off x="356925" y="2151450"/>
            <a:ext cx="46314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Toda história precisa de alguém para vivê-la. 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texto narrativo, os personagens podem ser seres humanos, animais, objetos, seres fantasiosos.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Há os personagens protagonistas e antagonistas - primários - e os coadjuvantes - secundários.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1617ab67f3f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1975" y="1767625"/>
            <a:ext cx="5111600" cy="28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1617ab67f3f_0_50"/>
          <p:cNvSpPr txBox="1"/>
          <p:nvPr/>
        </p:nvSpPr>
        <p:spPr>
          <a:xfrm rot="-1724109">
            <a:off x="8374909" y="3654225"/>
            <a:ext cx="1045217" cy="354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3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g1617ab67f3f_0_50"/>
          <p:cNvSpPr txBox="1"/>
          <p:nvPr/>
        </p:nvSpPr>
        <p:spPr>
          <a:xfrm>
            <a:off x="356925" y="4869450"/>
            <a:ext cx="8574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Há personagens que contam suas histórias, e há os que têm sua história contada por outros.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617ab67f3f_0_62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617ab67f3f_0_62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2" name="Google Shape;132;g1617ab67f3f_0_62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tempo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g1617ab67f3f_0_62"/>
          <p:cNvSpPr txBox="1"/>
          <p:nvPr/>
        </p:nvSpPr>
        <p:spPr>
          <a:xfrm>
            <a:off x="356925" y="2092050"/>
            <a:ext cx="84045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Toda história acontece em algum tempo.</a:t>
            </a:r>
            <a:endParaRPr b="0" i="0" sz="1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Uma narrativa pode acontecer em um tempo remoto, no agora ou, até mesmo, no futuro. </a:t>
            </a:r>
            <a:endParaRPr b="0" i="0" sz="1700" u="none" cap="none" strike="noStrike">
              <a:solidFill>
                <a:srgbClr val="22222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Há narrações em que o tempo é bem delimitado, e o leitor consegue percebê-lo facilmente. Por exemplo: no último dia do ano de 2021, na Páscoa de 2013. </a:t>
            </a:r>
            <a:endParaRPr b="0" i="0" sz="1700" u="none" cap="none" strike="noStrike">
              <a:solidFill>
                <a:srgbClr val="22222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A ordem temporal dos fatos narrados na história pode ser </a:t>
            </a:r>
            <a:r>
              <a:rPr b="1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cronológica</a:t>
            </a: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. Por exemplo: começa pela manhã, se desenvolve à tarde e conclui-se à noite. </a:t>
            </a:r>
            <a:endParaRPr b="0" i="0" sz="1700" u="none" cap="none" strike="noStrike">
              <a:solidFill>
                <a:srgbClr val="22222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Diferente dele, temos o tempo </a:t>
            </a:r>
            <a:r>
              <a:rPr b="1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psicológico</a:t>
            </a:r>
            <a:r>
              <a:rPr b="0" i="0" lang="pt-BR" sz="17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, em que não conseguimos determinar quando os fatos estão acontecendo. Isso costuma acontecer quando o narrador começa a refletir enquanto conta a história e começa a falar de outras coisas, sem manter uma ordem exata das coisas e do tempo.</a:t>
            </a:r>
            <a:endParaRPr b="0" i="0" sz="1700" u="none" cap="none" strike="noStrike">
              <a:solidFill>
                <a:srgbClr val="22222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617ab67f3f_0_75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617ab67f3f_0_75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0" name="Google Shape;140;g1617ab67f3f_0_75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espaço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g1617ab67f3f_0_75"/>
          <p:cNvSpPr txBox="1"/>
          <p:nvPr/>
        </p:nvSpPr>
        <p:spPr>
          <a:xfrm>
            <a:off x="356925" y="2009900"/>
            <a:ext cx="46314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Toda história precisa de um lugar para acontecer.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texto narrativo, o espaço se trata do lugar em que as ações acontecem.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personagens podem desenvolver ações em apenas um lugar ou transitar por vários espaços.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organização do espaço, bem como dos demais elementos da narrativa, depende muito do objetivo do autor na produção de efeitos de sentido para seu texto.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1617ab67f3f_0_75"/>
          <p:cNvSpPr txBox="1"/>
          <p:nvPr/>
        </p:nvSpPr>
        <p:spPr>
          <a:xfrm rot="-987">
            <a:off x="6658309" y="5039458"/>
            <a:ext cx="104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4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3" name="Google Shape;143;g1617ab67f3f_0_75"/>
          <p:cNvPicPr preferRelativeResize="0"/>
          <p:nvPr/>
        </p:nvPicPr>
        <p:blipFill rotWithShape="1">
          <a:blip r:embed="rId4">
            <a:alphaModFix/>
          </a:blip>
          <a:srcRect b="10093" l="7603" r="9833" t="10489"/>
          <a:stretch/>
        </p:blipFill>
        <p:spPr>
          <a:xfrm>
            <a:off x="5221825" y="1636625"/>
            <a:ext cx="3665900" cy="352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617ab67f3f_0_91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1617ab67f3f_0_91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g1617ab67f3f_0_91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enredo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g1617ab67f3f_0_91"/>
          <p:cNvSpPr txBox="1"/>
          <p:nvPr/>
        </p:nvSpPr>
        <p:spPr>
          <a:xfrm>
            <a:off x="356925" y="2009900"/>
            <a:ext cx="52944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Toda história precisa de fatos para serem contados. </a:t>
            </a:r>
            <a:endParaRPr b="0" i="0" sz="1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151515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O enredo é a trama que está sendo contada por um narrador, a respeito de uma personagem, que está em espaço e tempo delimitados. </a:t>
            </a:r>
            <a:endParaRPr b="0" i="0" sz="1700" u="none" cap="none" strike="noStrike">
              <a:solidFill>
                <a:srgbClr val="151515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151515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Ele é a sequência de acontecimentos conflituosos da história que tendem a ser resolvidos. </a:t>
            </a:r>
            <a:endParaRPr b="0" i="0" sz="1700" u="none" cap="none" strike="noStrike">
              <a:solidFill>
                <a:srgbClr val="151515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Verdana"/>
              <a:buChar char="●"/>
            </a:pPr>
            <a:r>
              <a:rPr b="0" i="0" lang="pt-BR" sz="1700" u="none" cap="none" strike="noStrike">
                <a:solidFill>
                  <a:srgbClr val="151515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Você já leu alguma história que achou sem graça? Talvez havia poucos conflitos a serem resolvidos e isso não prendeu sua atenção.</a:t>
            </a:r>
            <a:endParaRPr b="0" i="0" sz="1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2" name="Google Shape;152;g1617ab67f3f_0_91"/>
          <p:cNvSpPr txBox="1"/>
          <p:nvPr/>
        </p:nvSpPr>
        <p:spPr>
          <a:xfrm rot="-987">
            <a:off x="7040759" y="5098958"/>
            <a:ext cx="104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4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3" name="Google Shape;153;g1617ab67f3f_0_91"/>
          <p:cNvPicPr preferRelativeResize="0"/>
          <p:nvPr/>
        </p:nvPicPr>
        <p:blipFill rotWithShape="1">
          <a:blip r:embed="rId4">
            <a:alphaModFix/>
          </a:blip>
          <a:srcRect b="10093" l="7603" r="9833" t="10489"/>
          <a:stretch/>
        </p:blipFill>
        <p:spPr>
          <a:xfrm>
            <a:off x="5841900" y="2172000"/>
            <a:ext cx="3113826" cy="299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617ab67f3f_0_4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1617ab67f3f_0_4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0" name="Google Shape;160;g1617ab67f3f_0_4"/>
          <p:cNvSpPr txBox="1"/>
          <p:nvPr/>
        </p:nvSpPr>
        <p:spPr>
          <a:xfrm>
            <a:off x="4606000" y="5557900"/>
            <a:ext cx="909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Imagem 5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g1617ab67f3f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825" y="1665750"/>
            <a:ext cx="8570251" cy="395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1617ab67f3f_0_4"/>
          <p:cNvSpPr txBox="1"/>
          <p:nvPr/>
        </p:nvSpPr>
        <p:spPr>
          <a:xfrm>
            <a:off x="318825" y="892325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Vamos observar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617ab67f3f_0_101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617ab67f3f_0_101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9" name="Google Shape;169;g1617ab67f3f_0_101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0" name="Google Shape;170;g1617ab67f3f_0_101"/>
          <p:cNvSpPr txBox="1"/>
          <p:nvPr/>
        </p:nvSpPr>
        <p:spPr>
          <a:xfrm>
            <a:off x="209250" y="2142575"/>
            <a:ext cx="5022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Toda história precisa de alguém para contá-la.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 narrador é o responsável por transmitir ao leitor os acontecimentos relacionados aos personagens apresentados por ele.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Essa transmissão dos acontecimentos pode acontecer de diversas formas, a depender de como o narrador se constitui.</a:t>
            </a:r>
            <a:endParaRPr b="0" i="0" sz="1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g1617ab67f3f_0_101"/>
          <p:cNvSpPr txBox="1"/>
          <p:nvPr/>
        </p:nvSpPr>
        <p:spPr>
          <a:xfrm rot="-987">
            <a:off x="6471384" y="4895108"/>
            <a:ext cx="104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6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2" name="Google Shape;172;g1617ab67f3f_0_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1410" y="2015100"/>
            <a:ext cx="3525115" cy="295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617ab67f3f_0_20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1617ab67f3f_0_20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9" name="Google Shape;179;g1617ab67f3f_0_20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g1617ab67f3f_0_20"/>
          <p:cNvPicPr preferRelativeResize="0"/>
          <p:nvPr/>
        </p:nvPicPr>
        <p:blipFill rotWithShape="1">
          <a:blip r:embed="rId4">
            <a:alphaModFix/>
          </a:blip>
          <a:srcRect b="0" l="5347" r="0" t="6638"/>
          <a:stretch/>
        </p:blipFill>
        <p:spPr>
          <a:xfrm>
            <a:off x="297425" y="1589800"/>
            <a:ext cx="8401700" cy="475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1617ab67f3f_0_20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Leão Praxedes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617ab67f3f_0_124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617ab67f3f_0_124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8" name="Google Shape;188;g1617ab67f3f_0_1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825" y="977375"/>
            <a:ext cx="8463901" cy="3160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617ab67f3f_0_133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1617ab67f3f_0_133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5" name="Google Shape;195;g1617ab67f3f_0_133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g1617ab67f3f_0_133"/>
          <p:cNvPicPr preferRelativeResize="0"/>
          <p:nvPr/>
        </p:nvPicPr>
        <p:blipFill rotWithShape="1">
          <a:blip r:embed="rId4">
            <a:alphaModFix/>
          </a:blip>
          <a:srcRect b="58644" l="5347" r="0" t="17478"/>
          <a:stretch/>
        </p:blipFill>
        <p:spPr>
          <a:xfrm>
            <a:off x="433400" y="3739750"/>
            <a:ext cx="8359025" cy="1215251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7" name="Google Shape;197;g1617ab67f3f_0_133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 observador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Google Shape;198;g1617ab67f3f_0_133"/>
          <p:cNvSpPr txBox="1"/>
          <p:nvPr/>
        </p:nvSpPr>
        <p:spPr>
          <a:xfrm>
            <a:off x="328525" y="1971600"/>
            <a:ext cx="8463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participa dos fatos narrados;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É imparcial e tende a ser mais objetivo;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Limita-se a contar o que “vê”, sem emitir opiniões, julgamentos;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Foco narrativo na 3ª pessoa.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617ab67f3f_0_143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1617ab67f3f_0_143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5" name="Google Shape;205;g1617ab67f3f_0_143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1617ab67f3f_0_143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 onisciente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7" name="Google Shape;207;g1617ab67f3f_0_143"/>
          <p:cNvSpPr txBox="1"/>
          <p:nvPr/>
        </p:nvSpPr>
        <p:spPr>
          <a:xfrm>
            <a:off x="328525" y="1971600"/>
            <a:ext cx="8463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participa dos fatos narrados;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Sabe de todas as coisas, inclusive do que se passa no interior dos personagens;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Pode ser neutro ou seletivo em relação à sua onisciência;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Foco narrativo na 3ª pessoa.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8" name="Google Shape;208;g1617ab67f3f_0_143"/>
          <p:cNvPicPr preferRelativeResize="0"/>
          <p:nvPr/>
        </p:nvPicPr>
        <p:blipFill rotWithShape="1">
          <a:blip r:embed="rId4">
            <a:alphaModFix/>
          </a:blip>
          <a:srcRect b="56987" l="0" r="0" t="14243"/>
          <a:stretch/>
        </p:blipFill>
        <p:spPr>
          <a:xfrm>
            <a:off x="318825" y="3923301"/>
            <a:ext cx="8463901" cy="909300"/>
          </a:xfrm>
          <a:prstGeom prst="rect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617ab67f3f_0_153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1617ab67f3f_0_153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g1617ab67f3f_0_153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1617ab67f3f_0_153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 observador intruso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g1617ab67f3f_0_153"/>
          <p:cNvSpPr txBox="1"/>
          <p:nvPr/>
        </p:nvSpPr>
        <p:spPr>
          <a:xfrm>
            <a:off x="328525" y="1971600"/>
            <a:ext cx="8463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participa dos fatos narrados, mas emite opiniões, julgamentos e críticas a respeito deles;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é imparcial;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Foco narrativo na 3ª pessoa.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8" name="Google Shape;218;g1617ab67f3f_0_153"/>
          <p:cNvPicPr preferRelativeResize="0"/>
          <p:nvPr/>
        </p:nvPicPr>
        <p:blipFill rotWithShape="1">
          <a:blip r:embed="rId4">
            <a:alphaModFix/>
          </a:blip>
          <a:srcRect b="5547" l="5347" r="0" t="76418"/>
          <a:stretch/>
        </p:blipFill>
        <p:spPr>
          <a:xfrm>
            <a:off x="328525" y="3696725"/>
            <a:ext cx="8401700" cy="9178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617ab67f3f_0_163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1617ab67f3f_0_163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5" name="Google Shape;225;g1617ab67f3f_0_163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1617ab67f3f_0_163"/>
          <p:cNvSpPr txBox="1"/>
          <p:nvPr/>
        </p:nvSpPr>
        <p:spPr>
          <a:xfrm>
            <a:off x="297425" y="943300"/>
            <a:ext cx="8463900" cy="6156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 observador onisciente intruso</a:t>
            </a:r>
            <a:endParaRPr b="1" i="0" sz="28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7" name="Google Shape;227;g1617ab67f3f_0_163"/>
          <p:cNvSpPr txBox="1"/>
          <p:nvPr/>
        </p:nvSpPr>
        <p:spPr>
          <a:xfrm>
            <a:off x="328525" y="1971600"/>
            <a:ext cx="8463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participa dos fatos narrados, mas emite opiniões e julgamentos a respeito deles;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Não é imparcial;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Foco narrativo na 3ª pessoa.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8" name="Google Shape;228;g1617ab67f3f_0_163"/>
          <p:cNvPicPr preferRelativeResize="0"/>
          <p:nvPr/>
        </p:nvPicPr>
        <p:blipFill rotWithShape="1">
          <a:blip r:embed="rId4">
            <a:alphaModFix/>
          </a:blip>
          <a:srcRect b="24451" l="0" r="0" t="51886"/>
          <a:stretch/>
        </p:blipFill>
        <p:spPr>
          <a:xfrm>
            <a:off x="423825" y="4555053"/>
            <a:ext cx="8463901" cy="747850"/>
          </a:xfrm>
          <a:prstGeom prst="rect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29" name="Google Shape;229;g1617ab67f3f_0_163"/>
          <p:cNvCxnSpPr/>
          <p:nvPr/>
        </p:nvCxnSpPr>
        <p:spPr>
          <a:xfrm flipH="1" rot="10800000">
            <a:off x="3424750" y="4300000"/>
            <a:ext cx="798900" cy="30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30" name="Google Shape;230;g1617ab67f3f_0_163"/>
          <p:cNvSpPr txBox="1"/>
          <p:nvPr/>
        </p:nvSpPr>
        <p:spPr>
          <a:xfrm>
            <a:off x="3725175" y="3810500"/>
            <a:ext cx="1861200" cy="400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highlight>
                  <a:srgbClr val="FCE5CD"/>
                </a:highlight>
                <a:latin typeface="Calibri"/>
                <a:ea typeface="Calibri"/>
                <a:cs typeface="Calibri"/>
                <a:sym typeface="Calibri"/>
              </a:rPr>
              <a:t>Observação onisciente </a:t>
            </a:r>
            <a:endParaRPr b="1" i="0" sz="1400" u="none" cap="none" strike="noStrike">
              <a:solidFill>
                <a:srgbClr val="000000"/>
              </a:solidFill>
              <a:highlight>
                <a:srgbClr val="FCE5C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g1617ab67f3f_0_163"/>
          <p:cNvCxnSpPr/>
          <p:nvPr/>
        </p:nvCxnSpPr>
        <p:spPr>
          <a:xfrm>
            <a:off x="1087750" y="4801450"/>
            <a:ext cx="4385100" cy="1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" name="Google Shape;232;g1617ab67f3f_0_163"/>
          <p:cNvCxnSpPr/>
          <p:nvPr/>
        </p:nvCxnSpPr>
        <p:spPr>
          <a:xfrm>
            <a:off x="7537850" y="4826950"/>
            <a:ext cx="114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" name="Google Shape;233;g1617ab67f3f_0_163"/>
          <p:cNvCxnSpPr/>
          <p:nvPr/>
        </p:nvCxnSpPr>
        <p:spPr>
          <a:xfrm>
            <a:off x="713850" y="5013900"/>
            <a:ext cx="561000" cy="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4" name="Google Shape;234;g1617ab67f3f_0_163"/>
          <p:cNvSpPr txBox="1"/>
          <p:nvPr/>
        </p:nvSpPr>
        <p:spPr>
          <a:xfrm>
            <a:off x="7026525" y="3845675"/>
            <a:ext cx="1861200" cy="400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highlight>
                  <a:srgbClr val="FCE5CD"/>
                </a:highlight>
                <a:latin typeface="Calibri"/>
                <a:ea typeface="Calibri"/>
                <a:cs typeface="Calibri"/>
                <a:sym typeface="Calibri"/>
              </a:rPr>
              <a:t>Opinião do narrador </a:t>
            </a:r>
            <a:endParaRPr b="1" i="0" sz="1400" u="none" cap="none" strike="noStrike">
              <a:solidFill>
                <a:srgbClr val="000000"/>
              </a:solidFill>
              <a:highlight>
                <a:srgbClr val="FCE5C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g1617ab67f3f_0_163"/>
          <p:cNvCxnSpPr/>
          <p:nvPr/>
        </p:nvCxnSpPr>
        <p:spPr>
          <a:xfrm rot="10800000">
            <a:off x="8107250" y="4317175"/>
            <a:ext cx="8400" cy="32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6" name="Google Shape;236;g1617ab67f3f_0_163"/>
          <p:cNvCxnSpPr/>
          <p:nvPr/>
        </p:nvCxnSpPr>
        <p:spPr>
          <a:xfrm rot="10800000">
            <a:off x="1929150" y="4253200"/>
            <a:ext cx="968700" cy="39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37" name="Google Shape;237;g1617ab67f3f_0_163"/>
          <p:cNvSpPr txBox="1"/>
          <p:nvPr/>
        </p:nvSpPr>
        <p:spPr>
          <a:xfrm>
            <a:off x="512325" y="3779275"/>
            <a:ext cx="1861200" cy="400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0000"/>
                </a:solidFill>
                <a:highlight>
                  <a:srgbClr val="FCE5CD"/>
                </a:highlight>
                <a:latin typeface="Calibri"/>
                <a:ea typeface="Calibri"/>
                <a:cs typeface="Calibri"/>
                <a:sym typeface="Calibri"/>
              </a:rPr>
              <a:t>Verbo na 3ª pessoa</a:t>
            </a:r>
            <a:endParaRPr b="1" i="0" sz="1400" u="none" cap="none" strike="noStrike">
              <a:solidFill>
                <a:srgbClr val="000000"/>
              </a:solidFill>
              <a:highlight>
                <a:srgbClr val="FCE5C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617ab67f3f_0_187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1617ab67f3f_0_187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g1617ab67f3f_0_187"/>
          <p:cNvSpPr txBox="1"/>
          <p:nvPr/>
        </p:nvSpPr>
        <p:spPr>
          <a:xfrm>
            <a:off x="297425" y="1096250"/>
            <a:ext cx="623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1617ab67f3f_0_187"/>
          <p:cNvSpPr txBox="1"/>
          <p:nvPr/>
        </p:nvSpPr>
        <p:spPr>
          <a:xfrm>
            <a:off x="297425" y="943300"/>
            <a:ext cx="8463900" cy="6465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pt-BR" sz="30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Verdana"/>
                <a:ea typeface="Verdana"/>
                <a:cs typeface="Verdana"/>
                <a:sym typeface="Verdana"/>
              </a:rPr>
              <a:t>O narrador personagem</a:t>
            </a:r>
            <a:endParaRPr b="1" i="0" sz="3000" u="none" cap="none" strike="noStrike">
              <a:solidFill>
                <a:srgbClr val="000000"/>
              </a:solidFill>
              <a:highlight>
                <a:srgbClr val="F4CCCC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g1617ab67f3f_0_187"/>
          <p:cNvSpPr txBox="1"/>
          <p:nvPr/>
        </p:nvSpPr>
        <p:spPr>
          <a:xfrm>
            <a:off x="260525" y="4741200"/>
            <a:ext cx="8463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Participa dos fatos narrados;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Geralmente, que narra é um personagem primário, mas pode ser, também, um personagem secundário;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Apresenta uma visão parcial da história;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b="0" i="0" lang="pt-BR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Foco narrativo na 1ª pessoa.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7" name="Google Shape;247;g1617ab67f3f_0_1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2729" y="1700375"/>
            <a:ext cx="3383895" cy="28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1617ab67f3f_0_187"/>
          <p:cNvSpPr txBox="1"/>
          <p:nvPr/>
        </p:nvSpPr>
        <p:spPr>
          <a:xfrm rot="-987">
            <a:off x="3658509" y="4385208"/>
            <a:ext cx="104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6</a:t>
            </a:r>
            <a:endParaRPr b="0" i="0" sz="1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617ab67f3f_0_26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1617ab67f3f_0_26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5" name="Google Shape;255;g1617ab67f3f_0_26"/>
          <p:cNvSpPr txBox="1"/>
          <p:nvPr/>
        </p:nvSpPr>
        <p:spPr>
          <a:xfrm>
            <a:off x="423525" y="3363888"/>
            <a:ext cx="84642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erdana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Enquanto o narrador de 1ª pessoa cria uma impressão de verdade textual, aproximando mais o texto do leitor, o narrador de 3ª pessoa, por outro lado, como não faz parte da história, cria um distanciamento maior, dando mais objetividade à narração. 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erdana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Ao escrever, o autor do texto deve estar ciente do que pretende alcançar; então, escolher o melhor foco narrativo, explorando de forma consciente seus recursos.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56" name="Google Shape;256;g1617ab67f3f_0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4746" y="645875"/>
            <a:ext cx="3535029" cy="242583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1617ab67f3f_0_26"/>
          <p:cNvSpPr txBox="1"/>
          <p:nvPr/>
        </p:nvSpPr>
        <p:spPr>
          <a:xfrm>
            <a:off x="4623000" y="2866775"/>
            <a:ext cx="96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5b2ca19095_0_41"/>
          <p:cNvSpPr txBox="1"/>
          <p:nvPr/>
        </p:nvSpPr>
        <p:spPr>
          <a:xfrm>
            <a:off x="0" y="6462296"/>
            <a:ext cx="544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Ensino Fundamental – 6º Ano – Língua Portuguesa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15b2ca19095_0_41"/>
          <p:cNvSpPr txBox="1"/>
          <p:nvPr/>
        </p:nvSpPr>
        <p:spPr>
          <a:xfrm>
            <a:off x="213824" y="0"/>
            <a:ext cx="867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g15b2ca19095_0_41"/>
          <p:cNvSpPr txBox="1"/>
          <p:nvPr/>
        </p:nvSpPr>
        <p:spPr>
          <a:xfrm>
            <a:off x="213825" y="790325"/>
            <a:ext cx="86232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PROPOSTA DE ATIVIDADE</a:t>
            </a:r>
            <a:br>
              <a:rPr b="1" i="0" lang="pt-BR" sz="5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1" i="0" lang="pt-BR" sz="3500" u="none" cap="none" strike="noStrik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Portal Conexão Escola</a:t>
            </a:r>
            <a:endParaRPr b="1" i="0" sz="3800" u="none" cap="none" strike="noStrike">
              <a:solidFill>
                <a:srgbClr val="783F0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g15b2ca19095_0_41"/>
          <p:cNvSpPr txBox="1"/>
          <p:nvPr/>
        </p:nvSpPr>
        <p:spPr>
          <a:xfrm>
            <a:off x="100175" y="2635538"/>
            <a:ext cx="86232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Atividade</a:t>
            </a:r>
            <a:endParaRPr b="1" i="0" sz="3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Elementos da narrativa</a:t>
            </a:r>
            <a:endParaRPr b="0" i="0" sz="3200" u="sng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143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783F0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783F0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"/>
          <p:cNvSpPr txBox="1"/>
          <p:nvPr/>
        </p:nvSpPr>
        <p:spPr>
          <a:xfrm>
            <a:off x="447869" y="959792"/>
            <a:ext cx="4033934" cy="432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Habilidades Estruturantes:</a:t>
            </a:r>
            <a:endParaRPr b="1" i="0" sz="20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1" name="Google Shape;271;p3"/>
          <p:cNvSpPr txBox="1"/>
          <p:nvPr/>
        </p:nvSpPr>
        <p:spPr>
          <a:xfrm>
            <a:off x="333300" y="161950"/>
            <a:ext cx="11411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2" name="Google Shape;272;p3"/>
          <p:cNvSpPr txBox="1"/>
          <p:nvPr/>
        </p:nvSpPr>
        <p:spPr>
          <a:xfrm>
            <a:off x="598200" y="1391850"/>
            <a:ext cx="10618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3" name="Google Shape;273;p3"/>
          <p:cNvSpPr txBox="1"/>
          <p:nvPr/>
        </p:nvSpPr>
        <p:spPr>
          <a:xfrm>
            <a:off x="483000" y="1504200"/>
            <a:ext cx="1122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399425" y="1444700"/>
            <a:ext cx="11345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(EF69LP47-B) Perceber como se estrutura a narrativa nos diferentes gêneros e os efeitos de sentido decorrentes do foco narrativo típico de cada gênero, da caracterização dos espaços físico e psicológico e dos tempos cronológico e psicológico, das diferentes vozes no texto (do narrador, de personagens em discurso direto, indireto e indireto livre), do uso de pontuação expressiva, palavras e expressões conotativas e processos figurativos e do uso de recursos linguístico-gramaticais próprios de cada gênero narrativo. </a:t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(EF67LP30-A) Criar narrativas ficcionais, tais como contos populares, contos de mistério, narrativas de enigma, crônicas, histórias em quadrinhos, entre outros, que utilizem os recursos sonoros, cenários e personagens realistas ou de fantasia. </a:t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(EF67LP30-B) Observar os elementos da estrutura narrativa próprios ao gênero pretendido, tais como enredo, personagens, tempo, espaço e narrador.</a:t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"/>
          <p:cNvSpPr txBox="1"/>
          <p:nvPr/>
        </p:nvSpPr>
        <p:spPr>
          <a:xfrm>
            <a:off x="518841" y="941131"/>
            <a:ext cx="3091542" cy="432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Referencial Teórico:</a:t>
            </a:r>
            <a:endParaRPr b="1" i="0" sz="20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0" name="Google Shape;280;p4"/>
          <p:cNvSpPr txBox="1"/>
          <p:nvPr/>
        </p:nvSpPr>
        <p:spPr>
          <a:xfrm>
            <a:off x="341800" y="136475"/>
            <a:ext cx="1158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" name="Google Shape;281;p4"/>
          <p:cNvSpPr txBox="1"/>
          <p:nvPr/>
        </p:nvSpPr>
        <p:spPr>
          <a:xfrm>
            <a:off x="604325" y="1584100"/>
            <a:ext cx="10995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GOIÂNIA. Secretaria Municipal de Educação. Aprender Sempre. 6° ao 9º ano - Ensino Fundamental; Língua Portuguesa; 4° Bimestre; Goiânia, 2022.</a:t>
            </a:r>
            <a:endParaRPr b="0" i="0" sz="19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"/>
          <p:cNvSpPr txBox="1"/>
          <p:nvPr/>
        </p:nvSpPr>
        <p:spPr>
          <a:xfrm>
            <a:off x="450400" y="1485650"/>
            <a:ext cx="11260200" cy="48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1: Criança.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https://br.freepik.com/vetores-gratis/meninos-e-meninas-com-sorriso-feliz_1504966.htm#query=crian%C3%A7a%20desenho&amp;position=3&amp;from_view=search</a:t>
            </a:r>
            <a:r>
              <a:rPr b="0" i="0" lang="pt-BR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Acesso em: 25, set. 2022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2: Leitura.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https://br.freepik.com/vetores-gratis/jovens-lendo-um-livro_5823825.htm#query=leitura&amp;position=24&amp;from_view=search&amp;track=sph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Acesso em: 05, out. 2022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3: Menina lendo.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https://br.freepik.com/vetores-gratis/menina-e-livro_23665894.htm#query=texto%20narrativo&amp;position=16&amp;from_view=search&amp;track=sph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Acesso em: 05, out. 2022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4:</a:t>
            </a:r>
            <a:r>
              <a:rPr b="0" i="0" lang="pt-BR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Conto de fadas.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https://br.freepik.com/vetores-gratis/conceito-de-conto-de-fadas-em-aquarela_7080663.htm#query=contos%20de%20fadas&amp;position=17&amp;from_view=search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Acesso em: 14, set. 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5: GOIÂNIA. Secretaria Municipal de Educação. Aprender Sempre. 6° ao 9º ano - Ensino Fundamental; Língua Portuguesa; 4° Bimestre; Goiânia, 2022, p. 8.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Imagem 6: Criança escrevendo.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https://br.freepik.com/vetores-gratis/uma-crianca-fazendo-licao-de-casa-com-balao-na-biblioteca_24781795.htm#query=contador%20de%20hist%C3%B3rias&amp;position=35&amp;from_view=search&amp;track=sph</a:t>
            </a:r>
            <a:r>
              <a:rPr b="0" i="0" lang="pt-BR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Acesso em: 05, out. 2022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Imagem 7: Crianças dialogando. </a:t>
            </a:r>
            <a:r>
              <a:rPr b="0" i="0" lang="pt-BR" sz="9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9"/>
              </a:rPr>
              <a:t>https://br.freepik.com/vetores-gratis/uma-crianca-lendo-livro-com-balao_25592491.htm</a:t>
            </a:r>
            <a:r>
              <a:rPr b="0" i="0" lang="pt-BR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Acesso em: 05, out. 2022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Roboto Condensed Light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Roboto Condensed Light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7" name="Google Shape;287;p5"/>
          <p:cNvSpPr txBox="1"/>
          <p:nvPr/>
        </p:nvSpPr>
        <p:spPr>
          <a:xfrm>
            <a:off x="677462" y="922470"/>
            <a:ext cx="2932921" cy="432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Banco de imagens:</a:t>
            </a:r>
            <a:endParaRPr b="1" i="0" sz="20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8" name="Google Shape;288;p5"/>
          <p:cNvSpPr txBox="1"/>
          <p:nvPr/>
        </p:nvSpPr>
        <p:spPr>
          <a:xfrm>
            <a:off x="339450" y="153450"/>
            <a:ext cx="1151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ELEMENTOS DA NARRATIVA</a:t>
            </a:r>
            <a:endParaRPr b="1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2022-01-24T19:51:36Z</dcterms:created>
  <dc:creator>DAVI LESSA DE OLIVEIRA</dc:creator>
</cp:coreProperties>
</file>