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7" r:id="rId2"/>
    <p:sldId id="295" r:id="rId3"/>
    <p:sldId id="316" r:id="rId4"/>
    <p:sldId id="317" r:id="rId5"/>
    <p:sldId id="297" r:id="rId6"/>
    <p:sldId id="266" r:id="rId7"/>
    <p:sldId id="304" r:id="rId8"/>
    <p:sldId id="313" r:id="rId9"/>
    <p:sldId id="314" r:id="rId10"/>
    <p:sldId id="280" r:id="rId11"/>
    <p:sldId id="296" r:id="rId12"/>
    <p:sldId id="264" r:id="rId13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49"/>
    <a:srgbClr val="FFFFFF"/>
    <a:srgbClr val="FF9900"/>
    <a:srgbClr val="FFFF99"/>
    <a:srgbClr val="FF00FF"/>
    <a:srgbClr val="FFDDFF"/>
    <a:srgbClr val="FFCC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269" autoAdjust="0"/>
  </p:normalViewPr>
  <p:slideViewPr>
    <p:cSldViewPr>
      <p:cViewPr varScale="1">
        <p:scale>
          <a:sx n="56" d="100"/>
          <a:sy n="56" d="100"/>
        </p:scale>
        <p:origin x="177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330A955-4921-40C9-9789-A2D184F2CF49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B11CA67-E9A1-432E-BBE1-8B40723DC0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4732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pt-BR" smtClean="0">
                <a:ea typeface="Geneva" pitchFamily="124" charset="-128"/>
              </a:rPr>
              <a:t>Esta presentación en power point la podrás, de acuerdo con el currículum de cada grupo, trabajar vía cañón, televisión o pizarra digital interactiva. Esperamos que te sea muy útil.</a:t>
            </a:r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FE6AAA-6A07-4949-96F9-A745CF7E41FD}" type="slidenum">
              <a:rPr lang="pt-BR" smtClean="0"/>
              <a:pPr/>
              <a:t>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6580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194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3DF0BD-4D14-49CA-8F7C-DA158529FB0F}" type="slidenum">
              <a:rPr lang="pt-BR" smtClean="0"/>
              <a:pPr/>
              <a:t>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32583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6548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4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874580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D5B851-D769-4B7A-8483-F4C0C1660E4C}" type="slidenum">
              <a:rPr lang="pt-BR" smtClean="0"/>
              <a:pPr/>
              <a:t>5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77771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CE0F14-328B-419E-986E-FF59227B7E9E}" type="slidenum">
              <a:rPr lang="pt-BR" smtClean="0"/>
              <a:pPr/>
              <a:t>6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66705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7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354605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56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ECF730-BC65-4F4B-80B4-BF116C340FC7}" type="slidenum">
              <a:rPr lang="pt-BR" smtClean="0"/>
              <a:pPr/>
              <a:t>8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36053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662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309A12-04BB-4A7F-A0F4-5E8A59D19807}" type="slidenum">
              <a:rPr lang="pt-BR" smtClean="0"/>
              <a:pPr/>
              <a:t>9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578831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D550-44FC-4860-99C1-42890705A5DA}" type="slidenum">
              <a:rPr lang="pt-BR" smtClean="0"/>
              <a:pPr/>
              <a:t>10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27300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grupos.</a:t>
            </a:r>
          </a:p>
          <a:p>
            <a:r>
              <a:rPr lang="es-ES" dirty="0" smtClean="0">
                <a:ea typeface="Geneva" pitchFamily="124" charset="-128"/>
              </a:rPr>
              <a:t>Cada grupo escribirá en una hoja frases sin el artículo para que el otro grupo complete.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Determina cuánto tiempo tienen para esta etapa y si pueden consultar sus libros, diccionario o notas.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Cambian las hojas entre los grupos para la corrección y luego otra vez para la validación de los puntos.</a:t>
            </a: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_tradnl" smtClean="0">
              <a:ea typeface="Geneva" pitchFamily="124" charset="-128"/>
            </a:endParaRP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083B60-0CF7-4A40-8B27-24C8B0FB41C4}" type="slidenum">
              <a:rPr lang="pt-BR" smtClean="0"/>
              <a:pPr/>
              <a:t>12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3398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2BC68-85D9-4C06-A722-D00AFFC2AD38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52C4-3392-4F60-B333-86AC387BEF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D7A37-9488-4F8D-BADC-C2E0FF38C886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2202-9139-4C2B-8B81-C12D1D9FD9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BF51D-0B4D-4E19-9C35-74FED07EE01C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33B27-E750-4594-A36C-E5675BEFD9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2A211-7094-447D-9481-60C0E1E53739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5827E-1C0C-4889-9D64-A8AD1B98CE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8EF4E-842D-4611-B0DF-9CD2ABE93EA1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868B-0E0B-4C06-B1D7-01A2BC056A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E050-2595-46C2-9A76-F44B374E0731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C6B62-32D9-47FF-B819-E8374E1274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8222E-4AE8-4DA2-8DAE-140589F8DCC5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882F-3C46-4DE2-BB8B-DE0647EDD9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BD478-F5DD-43EB-8422-B93AD4DDEF36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77049-F7D7-43C3-920F-7CB78EFA7B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4B3BC-22D7-4AE6-B046-88D4A98B7AAD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D44C-30B0-476C-B8E0-44C9691408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B83EF-EBBC-43FC-81DC-B3DE98A66BA5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A6E7-E443-46BE-A793-A3A240A92B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E6C38-3EC2-4BAA-93BB-A3B2F516A851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1D578-FD1B-4098-B308-0311AE61A4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 para editar título</a:t>
            </a:r>
            <a:endParaRPr lang="es-ES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Haga clic para modificar el estilo de texto del patrón</a:t>
            </a:r>
          </a:p>
          <a:p>
            <a:pPr lvl="1"/>
            <a:r>
              <a:rPr lang="pt-BR" smtClean="0"/>
              <a:t>Segundo nivel</a:t>
            </a:r>
          </a:p>
          <a:p>
            <a:pPr lvl="2"/>
            <a:r>
              <a:rPr lang="pt-BR" smtClean="0"/>
              <a:t>Tercer nivel</a:t>
            </a:r>
          </a:p>
          <a:p>
            <a:pPr lvl="3"/>
            <a:r>
              <a:rPr lang="pt-BR" smtClean="0"/>
              <a:t>Cuarto nivel</a:t>
            </a:r>
          </a:p>
          <a:p>
            <a:pPr lvl="4"/>
            <a:r>
              <a:rPr lang="pt-BR" smtClean="0"/>
              <a:t>Quinto nivel</a:t>
            </a:r>
            <a:endParaRPr 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513E66-66F9-43EA-B900-564CEE27C45E}" type="datetimeFigureOut">
              <a:rPr lang="pt-BR"/>
              <a:pPr>
                <a:defRPr/>
              </a:pPr>
              <a:t>11/09/2020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Genev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9E2D72-7956-4B80-A28B-C1D80910C3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n 6" descr="PPT_Boletin santillana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12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029" name="CaixaDeTexto 3"/>
          <p:cNvSpPr txBox="1">
            <a:spLocks noChangeArrowheads="1"/>
          </p:cNvSpPr>
          <p:nvPr/>
        </p:nvSpPr>
        <p:spPr bwMode="auto">
          <a:xfrm>
            <a:off x="571500" y="2571750"/>
            <a:ext cx="80010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500" b="1">
                <a:solidFill>
                  <a:srgbClr val="E60049"/>
                </a:solidFill>
                <a:latin typeface="Futura" charset="0"/>
              </a:rPr>
              <a:t>EL X LO</a:t>
            </a:r>
          </a:p>
          <a:p>
            <a:pPr algn="ctr" eaLnBrk="1" hangingPunct="1"/>
            <a:r>
              <a:rPr lang="pt-BR" sz="2000" b="1">
                <a:solidFill>
                  <a:srgbClr val="E60049"/>
                </a:solidFill>
                <a:latin typeface="Futura" charset="0"/>
              </a:rPr>
              <a:t>(artículo masculino)		(artículo neutro)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ixaDeTexto 6"/>
          <p:cNvSpPr txBox="1">
            <a:spLocks noChangeArrowheads="1"/>
          </p:cNvSpPr>
          <p:nvPr/>
        </p:nvSpPr>
        <p:spPr bwMode="auto">
          <a:xfrm>
            <a:off x="71438" y="4262438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6" name="CaixaDeTexto 6"/>
          <p:cNvSpPr txBox="1">
            <a:spLocks noChangeArrowheads="1"/>
          </p:cNvSpPr>
          <p:nvPr/>
        </p:nvSpPr>
        <p:spPr bwMode="auto">
          <a:xfrm>
            <a:off x="642938" y="3889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7" name="CaixaDeTexto 6"/>
          <p:cNvSpPr txBox="1">
            <a:spLocks noChangeArrowheads="1"/>
          </p:cNvSpPr>
          <p:nvPr/>
        </p:nvSpPr>
        <p:spPr bwMode="auto">
          <a:xfrm>
            <a:off x="1214438" y="3389313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8" name="CaixaDeTexto 6"/>
          <p:cNvSpPr txBox="1">
            <a:spLocks noChangeArrowheads="1"/>
          </p:cNvSpPr>
          <p:nvPr/>
        </p:nvSpPr>
        <p:spPr bwMode="auto">
          <a:xfrm>
            <a:off x="1785938" y="2889250"/>
            <a:ext cx="714375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0" name="CaixaDeTexto 6"/>
          <p:cNvSpPr txBox="1">
            <a:spLocks noChangeArrowheads="1"/>
          </p:cNvSpPr>
          <p:nvPr/>
        </p:nvSpPr>
        <p:spPr bwMode="auto">
          <a:xfrm>
            <a:off x="2286000" y="2389188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1" name="CaixaDeTexto 6"/>
          <p:cNvSpPr txBox="1">
            <a:spLocks noChangeArrowheads="1"/>
          </p:cNvSpPr>
          <p:nvPr/>
        </p:nvSpPr>
        <p:spPr bwMode="auto">
          <a:xfrm>
            <a:off x="2786063" y="1889125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2" name="CaixaDeTexto 6"/>
          <p:cNvSpPr txBox="1">
            <a:spLocks noChangeArrowheads="1"/>
          </p:cNvSpPr>
          <p:nvPr/>
        </p:nvSpPr>
        <p:spPr bwMode="auto">
          <a:xfrm>
            <a:off x="3143250" y="1333500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3" name="CaixaDeTexto 6"/>
          <p:cNvSpPr txBox="1">
            <a:spLocks noChangeArrowheads="1"/>
          </p:cNvSpPr>
          <p:nvPr/>
        </p:nvSpPr>
        <p:spPr bwMode="auto">
          <a:xfrm>
            <a:off x="3571875" y="976313"/>
            <a:ext cx="642938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U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4" name="CaixaDeTexto 6"/>
          <p:cNvSpPr txBox="1">
            <a:spLocks noChangeArrowheads="1"/>
          </p:cNvSpPr>
          <p:nvPr/>
        </p:nvSpPr>
        <p:spPr bwMode="auto">
          <a:xfrm>
            <a:off x="4000500" y="476250"/>
            <a:ext cx="714375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5" name="CaixaDeTexto 6"/>
          <p:cNvSpPr txBox="1">
            <a:spLocks noChangeArrowheads="1"/>
          </p:cNvSpPr>
          <p:nvPr/>
        </p:nvSpPr>
        <p:spPr bwMode="auto">
          <a:xfrm>
            <a:off x="4572000" y="762000"/>
            <a:ext cx="642938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6" name="CaixaDeTexto 6"/>
          <p:cNvSpPr txBox="1">
            <a:spLocks noChangeArrowheads="1"/>
          </p:cNvSpPr>
          <p:nvPr/>
        </p:nvSpPr>
        <p:spPr bwMode="auto">
          <a:xfrm>
            <a:off x="5143500" y="1262063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7" name="CaixaDeTexto 6"/>
          <p:cNvSpPr txBox="1">
            <a:spLocks noChangeArrowheads="1"/>
          </p:cNvSpPr>
          <p:nvPr/>
        </p:nvSpPr>
        <p:spPr bwMode="auto">
          <a:xfrm>
            <a:off x="5572125" y="1833563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Z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8" name="CaixaDeTexto 6"/>
          <p:cNvSpPr txBox="1">
            <a:spLocks noChangeArrowheads="1"/>
          </p:cNvSpPr>
          <p:nvPr/>
        </p:nvSpPr>
        <p:spPr bwMode="auto">
          <a:xfrm>
            <a:off x="6072188" y="2405063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9" name="CaixaDeTexto 6"/>
          <p:cNvSpPr txBox="1">
            <a:spLocks noChangeArrowheads="1"/>
          </p:cNvSpPr>
          <p:nvPr/>
        </p:nvSpPr>
        <p:spPr bwMode="auto">
          <a:xfrm>
            <a:off x="6643688" y="2833688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40" name="CaixaDeTexto 6"/>
          <p:cNvSpPr txBox="1">
            <a:spLocks noChangeArrowheads="1"/>
          </p:cNvSpPr>
          <p:nvPr/>
        </p:nvSpPr>
        <p:spPr bwMode="auto">
          <a:xfrm>
            <a:off x="7215188" y="3333750"/>
            <a:ext cx="642937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41" name="CaixaDeTexto 6"/>
          <p:cNvSpPr txBox="1">
            <a:spLocks noChangeArrowheads="1"/>
          </p:cNvSpPr>
          <p:nvPr/>
        </p:nvSpPr>
        <p:spPr bwMode="auto">
          <a:xfrm>
            <a:off x="7643813" y="3762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42" name="CaixaDeTexto 6"/>
          <p:cNvSpPr txBox="1">
            <a:spLocks noChangeArrowheads="1"/>
          </p:cNvSpPr>
          <p:nvPr/>
        </p:nvSpPr>
        <p:spPr bwMode="auto">
          <a:xfrm>
            <a:off x="8143875" y="4191000"/>
            <a:ext cx="78581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 animBg="1"/>
      <p:bldP spid="26" grpId="0" build="allAtOnce" animBg="1"/>
      <p:bldP spid="27" grpId="0" build="allAtOnce" animBg="1"/>
      <p:bldP spid="28" grpId="0" build="allAtOnce" animBg="1"/>
      <p:bldP spid="30" grpId="0" build="allAtOnce" animBg="1"/>
      <p:bldP spid="31" grpId="0" build="allAtOnce" animBg="1"/>
      <p:bldP spid="32" grpId="0" build="allAtOnce" animBg="1"/>
      <p:bldP spid="33" grpId="0" build="allAtOnce" animBg="1"/>
      <p:bldP spid="34" grpId="0" build="allAtOnce" animBg="1"/>
      <p:bldP spid="35" grpId="0" build="allAtOnce" animBg="1"/>
      <p:bldP spid="36" grpId="0" build="allAtOnce" animBg="1"/>
      <p:bldP spid="37" grpId="0" build="allAtOnce" animBg="1"/>
      <p:bldP spid="38" grpId="0" build="allAtOnce" animBg="1"/>
      <p:bldP spid="39" grpId="0" build="allAtOnce" animBg="1"/>
      <p:bldP spid="40" grpId="0" build="allAtOnce" animBg="1"/>
      <p:bldP spid="41" grpId="0" build="allAtOnce" animBg="1"/>
      <p:bldP spid="42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pic>
        <p:nvPicPr>
          <p:cNvPr id="1026" name="Picture 2" descr="http://25.media.tumblr.com/d0625e8ad98ccfccaf64dec50009d065/tumblr_mnsj3a2PYY1stfyo8o1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pic>
        <p:nvPicPr>
          <p:cNvPr id="2050" name="Picture 2" descr="http://norocksolo.com/wp-content/uploads/2013/02/tumblr_mdz9of5ZZX1rzsjkbo1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67236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2293" name="CaixaDeTexto 3"/>
          <p:cNvSpPr txBox="1">
            <a:spLocks noChangeArrowheads="1"/>
          </p:cNvSpPr>
          <p:nvPr/>
        </p:nvSpPr>
        <p:spPr bwMode="auto">
          <a:xfrm>
            <a:off x="250825" y="404813"/>
            <a:ext cx="8642350" cy="4401205"/>
          </a:xfrm>
          <a:prstGeom prst="rect">
            <a:avLst/>
          </a:prstGeom>
          <a:noFill/>
          <a:ln w="28575">
            <a:solidFill>
              <a:srgbClr val="E6004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3500" b="1" dirty="0" err="1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Lo</a:t>
            </a:r>
            <a:r>
              <a:rPr lang="pt-BR" sz="3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 x </a:t>
            </a:r>
            <a:r>
              <a:rPr lang="pt-BR" sz="3500" b="1" dirty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E</a:t>
            </a:r>
            <a:r>
              <a:rPr lang="pt-BR" sz="3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l</a:t>
            </a:r>
          </a:p>
          <a:p>
            <a:pPr algn="ctr" eaLnBrk="1" hangingPunct="1">
              <a:defRPr/>
            </a:pPr>
            <a:endParaRPr lang="pt-BR" sz="3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  <a:p>
            <a:pPr algn="ctr" eaLnBrk="1" hangingPunct="1">
              <a:defRPr/>
            </a:pP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“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Lo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” es 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un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 artículo neutro y nunca 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acompaña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 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sustantivo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.</a:t>
            </a:r>
          </a:p>
          <a:p>
            <a:pPr algn="ctr" eaLnBrk="1" hangingPunct="1">
              <a:defRPr/>
            </a:pPr>
            <a:endParaRPr lang="pt-BR" sz="3500" b="1" dirty="0"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  <a:p>
            <a:pPr algn="ctr" eaLnBrk="1" hangingPunct="1">
              <a:defRPr/>
            </a:pP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“El” es 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un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 artículo definido masculino que 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acompaña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 </a:t>
            </a:r>
            <a:r>
              <a:rPr lang="pt-BR" sz="35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sustantivos</a:t>
            </a:r>
            <a:r>
              <a:rPr lang="pt-BR" sz="3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.</a:t>
            </a:r>
          </a:p>
          <a:p>
            <a:pPr algn="ctr" eaLnBrk="1" hangingPunct="1">
              <a:defRPr/>
            </a:pPr>
            <a:endParaRPr lang="pt-BR" sz="3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1116013" y="188913"/>
            <a:ext cx="6624637" cy="5540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Usos del artículo neutro “lo”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57821"/>
              </p:ext>
            </p:extLst>
          </p:nvPr>
        </p:nvGraphicFramePr>
        <p:xfrm>
          <a:off x="250825" y="765175"/>
          <a:ext cx="8640960" cy="4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827"/>
                <a:gridCol w="2088827"/>
                <a:gridCol w="1892442"/>
                <a:gridCol w="2570864"/>
              </a:tblGrid>
              <a:tr h="432048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FORMA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FUNCIÓN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EQUIVALE 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EJEMPLOS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748883"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+ adjetivo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Generaliza </a:t>
                      </a:r>
                      <a:r>
                        <a:rPr lang="pt-BR" b="1" dirty="0" err="1" smtClean="0">
                          <a:latin typeface="Futura"/>
                        </a:rPr>
                        <a:t>los</a:t>
                      </a:r>
                      <a:r>
                        <a:rPr lang="pt-BR" b="1" dirty="0" smtClean="0">
                          <a:latin typeface="Futura"/>
                        </a:rPr>
                        <a:t> conceptos.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(s) cosa(s)</a:t>
                      </a: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(s)</a:t>
                      </a:r>
                      <a:r>
                        <a:rPr lang="pt-BR" b="1" baseline="0" dirty="0" smtClean="0">
                          <a:latin typeface="Futura"/>
                        </a:rPr>
                        <a:t> parte(s)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bello</a:t>
                      </a:r>
                      <a:r>
                        <a:rPr lang="pt-BR" b="1" baseline="0" dirty="0" smtClean="0">
                          <a:latin typeface="Futura"/>
                        </a:rPr>
                        <a:t> (</a:t>
                      </a:r>
                      <a:r>
                        <a:rPr lang="pt-BR" b="1" baseline="0" dirty="0" err="1" smtClean="0">
                          <a:latin typeface="Futura"/>
                        </a:rPr>
                        <a:t>las</a:t>
                      </a:r>
                      <a:r>
                        <a:rPr lang="pt-BR" b="1" baseline="0" dirty="0" smtClean="0">
                          <a:latin typeface="Futura"/>
                        </a:rPr>
                        <a:t> cosas/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parte </a:t>
                      </a:r>
                      <a:r>
                        <a:rPr lang="pt-BR" b="1" baseline="0" dirty="0" err="1" smtClean="0">
                          <a:latin typeface="Futura"/>
                        </a:rPr>
                        <a:t>bella</a:t>
                      </a:r>
                      <a:r>
                        <a:rPr lang="pt-BR" b="1" baseline="0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374442">
                <a:tc rowSpan="2">
                  <a:txBody>
                    <a:bodyPr/>
                    <a:lstStyle/>
                    <a:p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+ de + </a:t>
                      </a:r>
                      <a:r>
                        <a:rPr lang="pt-BR" b="1" dirty="0" err="1" smtClean="0">
                          <a:latin typeface="Futura"/>
                        </a:rPr>
                        <a:t>sustantivo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Se </a:t>
                      </a:r>
                      <a:r>
                        <a:rPr lang="pt-BR" b="1" dirty="0" err="1" smtClean="0">
                          <a:latin typeface="Futura"/>
                        </a:rPr>
                        <a:t>refiere</a:t>
                      </a:r>
                      <a:r>
                        <a:rPr lang="pt-BR" b="1" baseline="0" dirty="0" smtClean="0">
                          <a:latin typeface="Futura"/>
                        </a:rPr>
                        <a:t> a </a:t>
                      </a:r>
                      <a:r>
                        <a:rPr lang="pt-BR" b="1" baseline="0" dirty="0" err="1" smtClean="0">
                          <a:latin typeface="Futura"/>
                        </a:rPr>
                        <a:t>un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asunto</a:t>
                      </a:r>
                      <a:endParaRPr lang="pt-BR" b="1" dirty="0">
                        <a:latin typeface="Futura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asunto</a:t>
                      </a:r>
                      <a:r>
                        <a:rPr lang="pt-BR" b="1" dirty="0" smtClean="0">
                          <a:latin typeface="Futura"/>
                        </a:rPr>
                        <a:t> de</a:t>
                      </a:r>
                      <a:endParaRPr lang="pt-BR" b="1" dirty="0">
                        <a:latin typeface="Futura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¿Sabes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de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reunión</a:t>
                      </a:r>
                      <a:r>
                        <a:rPr lang="pt-BR" b="1" dirty="0" smtClean="0">
                          <a:latin typeface="Futura"/>
                        </a:rPr>
                        <a:t>? (</a:t>
                      </a:r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asunto</a:t>
                      </a:r>
                      <a:r>
                        <a:rPr lang="pt-BR" b="1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4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Alude a una </a:t>
                      </a:r>
                      <a:r>
                        <a:rPr lang="pt-BR" b="1" dirty="0" err="1" smtClean="0">
                          <a:latin typeface="Futura"/>
                        </a:rPr>
                        <a:t>vivienda</a:t>
                      </a:r>
                      <a:endParaRPr lang="pt-BR" b="1" dirty="0">
                        <a:latin typeface="Futura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casa de</a:t>
                      </a:r>
                      <a:endParaRPr lang="pt-BR" b="1" dirty="0">
                        <a:latin typeface="Futura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Pasé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día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de mi </a:t>
                      </a:r>
                      <a:r>
                        <a:rPr lang="pt-BR" b="1" baseline="0" dirty="0" err="1" smtClean="0">
                          <a:latin typeface="Futura"/>
                        </a:rPr>
                        <a:t>tío</a:t>
                      </a:r>
                      <a:r>
                        <a:rPr lang="pt-BR" b="1" baseline="0" dirty="0" smtClean="0">
                          <a:latin typeface="Futura"/>
                        </a:rPr>
                        <a:t> (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casa de...)</a:t>
                      </a:r>
                      <a:endParaRPr lang="pt-BR" b="1" dirty="0">
                        <a:latin typeface="Futura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48883"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+ más</a:t>
                      </a:r>
                      <a:r>
                        <a:rPr lang="pt-BR" b="1" baseline="0" dirty="0" smtClean="0">
                          <a:latin typeface="Futura"/>
                        </a:rPr>
                        <a:t> + adjetivo o </a:t>
                      </a:r>
                      <a:r>
                        <a:rPr lang="pt-BR" b="1" baseline="0" dirty="0" err="1" smtClean="0"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+ </a:t>
                      </a:r>
                      <a:r>
                        <a:rPr lang="pt-BR" b="1" baseline="0" dirty="0" err="1" smtClean="0">
                          <a:latin typeface="Futura"/>
                        </a:rPr>
                        <a:t>mejor</a:t>
                      </a:r>
                      <a:r>
                        <a:rPr lang="pt-BR" b="1" baseline="0" dirty="0" smtClean="0">
                          <a:latin typeface="Futura"/>
                        </a:rPr>
                        <a:t>/ </a:t>
                      </a:r>
                      <a:r>
                        <a:rPr lang="pt-BR" b="1" baseline="0" dirty="0" err="1" smtClean="0">
                          <a:latin typeface="Futura"/>
                        </a:rPr>
                        <a:t>peor</a:t>
                      </a:r>
                      <a:r>
                        <a:rPr lang="pt-BR" b="1" baseline="0" dirty="0" smtClean="0">
                          <a:latin typeface="Futura"/>
                        </a:rPr>
                        <a:t>/ único/ principal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Da</a:t>
                      </a:r>
                      <a:r>
                        <a:rPr lang="pt-BR" b="1" baseline="0" dirty="0" smtClean="0">
                          <a:latin typeface="Futura"/>
                        </a:rPr>
                        <a:t> valor superlativo absoluto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(s) + adjetivo +</a:t>
                      </a:r>
                      <a:r>
                        <a:rPr lang="pt-BR" b="1" baseline="0" dirty="0" smtClean="0">
                          <a:latin typeface="Futura"/>
                        </a:rPr>
                        <a:t> cosa(s)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mejor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es</a:t>
                      </a:r>
                      <a:r>
                        <a:rPr lang="pt-BR" b="1" dirty="0" smtClean="0">
                          <a:latin typeface="Futura"/>
                        </a:rPr>
                        <a:t> ser feliz. (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cosa </a:t>
                      </a:r>
                      <a:r>
                        <a:rPr lang="pt-BR" b="1" dirty="0" err="1" smtClean="0">
                          <a:latin typeface="Futura"/>
                        </a:rPr>
                        <a:t>mejor</a:t>
                      </a:r>
                      <a:r>
                        <a:rPr lang="pt-BR" b="1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748883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de +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+ más + adjetivo o </a:t>
                      </a:r>
                      <a:r>
                        <a:rPr lang="pt-BR" b="1" baseline="0" dirty="0" err="1" smtClean="0">
                          <a:latin typeface="Futura"/>
                        </a:rPr>
                        <a:t>adverbio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Da valor</a:t>
                      </a:r>
                      <a:r>
                        <a:rPr lang="pt-BR" b="1" baseline="0" dirty="0" smtClean="0">
                          <a:latin typeface="Futura"/>
                        </a:rPr>
                        <a:t> intensificador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muy</a:t>
                      </a:r>
                      <a:r>
                        <a:rPr lang="pt-BR" b="1" baseline="0" dirty="0" smtClean="0">
                          <a:latin typeface="Futura"/>
                        </a:rPr>
                        <a:t> + adjetivo/ </a:t>
                      </a:r>
                      <a:r>
                        <a:rPr lang="pt-BR" b="1" baseline="0" dirty="0" err="1" smtClean="0">
                          <a:latin typeface="Futura"/>
                        </a:rPr>
                        <a:t>adverbio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Esas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fiestas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son</a:t>
                      </a:r>
                      <a:r>
                        <a:rPr lang="pt-BR" b="1" dirty="0" smtClean="0">
                          <a:latin typeface="Futura"/>
                        </a:rPr>
                        <a:t> de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más </a:t>
                      </a:r>
                      <a:r>
                        <a:rPr lang="pt-BR" b="1" dirty="0" err="1" smtClean="0">
                          <a:latin typeface="Futura"/>
                        </a:rPr>
                        <a:t>lujosas</a:t>
                      </a:r>
                      <a:r>
                        <a:rPr lang="pt-BR" b="1" baseline="0" dirty="0" smtClean="0">
                          <a:latin typeface="Futura"/>
                        </a:rPr>
                        <a:t> (</a:t>
                      </a:r>
                      <a:r>
                        <a:rPr lang="pt-BR" b="1" baseline="0" dirty="0" err="1" smtClean="0">
                          <a:latin typeface="Futura"/>
                        </a:rPr>
                        <a:t>muy</a:t>
                      </a:r>
                      <a:r>
                        <a:rPr lang="pt-BR" b="1" baseline="0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250825" y="476250"/>
            <a:ext cx="8424863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Diferencias de uso de “el” (artículo masculino) y “lo” (artículo neutro)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468410"/>
              </p:ext>
            </p:extLst>
          </p:nvPr>
        </p:nvGraphicFramePr>
        <p:xfrm>
          <a:off x="395288" y="1945354"/>
          <a:ext cx="8280921" cy="3499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7"/>
                <a:gridCol w="2760307"/>
                <a:gridCol w="2760307"/>
              </a:tblGrid>
              <a:tr h="432073"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Futura"/>
                        </a:rPr>
                        <a:t>CON</a:t>
                      </a:r>
                      <a:endParaRPr lang="pt-BR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Futura"/>
                        </a:rPr>
                        <a:t>EL</a:t>
                      </a:r>
                      <a:endParaRPr lang="pt-BR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latin typeface="Futura"/>
                        </a:rPr>
                        <a:t>LO</a:t>
                      </a:r>
                      <a:endParaRPr lang="pt-BR" dirty="0">
                        <a:latin typeface="Futura"/>
                      </a:endParaRPr>
                    </a:p>
                  </a:txBody>
                  <a:tcPr/>
                </a:tc>
              </a:tr>
              <a:tr h="1056117"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Sustantivos</a:t>
                      </a:r>
                      <a:endParaRPr lang="pt-BR" b="1" dirty="0">
                        <a:solidFill>
                          <a:schemeClr val="tx1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niño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estaba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teatro.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Nunca antecede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sustantivos</a:t>
                      </a:r>
                      <a:r>
                        <a:rPr lang="pt-BR" b="1" baseline="0" dirty="0" smtClean="0">
                          <a:latin typeface="Futura"/>
                        </a:rPr>
                        <a:t>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1056117">
                <a:tc>
                  <a:txBody>
                    <a:bodyPr/>
                    <a:lstStyle/>
                    <a:p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Adjetivos o </a:t>
                      </a:r>
                      <a:r>
                        <a:rPr lang="pt-BR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preposición</a:t>
                      </a:r>
                      <a:r>
                        <a:rPr lang="pt-BR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de </a:t>
                      </a:r>
                      <a:endParaRPr lang="pt-BR" b="1" dirty="0">
                        <a:solidFill>
                          <a:schemeClr val="tx1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Presupone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un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sustantivo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ya</a:t>
                      </a:r>
                      <a:r>
                        <a:rPr lang="pt-BR" b="1" baseline="0" dirty="0" smtClean="0">
                          <a:latin typeface="Futura"/>
                        </a:rPr>
                        <a:t> mencionado.</a:t>
                      </a:r>
                    </a:p>
                    <a:p>
                      <a:endParaRPr lang="pt-BR" b="1" baseline="0" dirty="0" smtClean="0">
                        <a:latin typeface="Futura"/>
                      </a:endParaRPr>
                    </a:p>
                    <a:p>
                      <a:r>
                        <a:rPr lang="pt-BR" b="1" baseline="0" dirty="0" smtClean="0">
                          <a:latin typeface="Futura"/>
                        </a:rPr>
                        <a:t>-¿</a:t>
                      </a:r>
                      <a:r>
                        <a:rPr lang="pt-BR" b="1" baseline="0" dirty="0" err="1" smtClean="0">
                          <a:latin typeface="Futura"/>
                        </a:rPr>
                        <a:t>Cuál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zapato</a:t>
                      </a:r>
                      <a:r>
                        <a:rPr lang="pt-BR" b="1" baseline="0" dirty="0" smtClean="0">
                          <a:latin typeface="Futura"/>
                        </a:rPr>
                        <a:t> te </a:t>
                      </a:r>
                      <a:r>
                        <a:rPr lang="pt-BR" b="1" baseline="0" dirty="0" err="1" smtClean="0">
                          <a:latin typeface="Futura"/>
                        </a:rPr>
                        <a:t>gusta</a:t>
                      </a:r>
                      <a:r>
                        <a:rPr lang="pt-BR" b="1" baseline="0" dirty="0" smtClean="0">
                          <a:latin typeface="Futura"/>
                        </a:rPr>
                        <a:t> más?</a:t>
                      </a:r>
                    </a:p>
                    <a:p>
                      <a:r>
                        <a:rPr lang="pt-BR" b="1" baseline="0" dirty="0" smtClean="0">
                          <a:latin typeface="Futura"/>
                        </a:rPr>
                        <a:t>-</a:t>
                      </a:r>
                      <a:r>
                        <a:rPr lang="pt-BR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azul.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(</a:t>
                      </a:r>
                      <a:r>
                        <a:rPr lang="pt-BR" b="1" dirty="0" err="1" smtClean="0">
                          <a:latin typeface="Futura"/>
                        </a:rPr>
                        <a:t>Tiene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las</a:t>
                      </a:r>
                      <a:r>
                        <a:rPr lang="pt-BR" b="1" baseline="0" dirty="0" smtClean="0">
                          <a:latin typeface="Futura"/>
                        </a:rPr>
                        <a:t> funciones </a:t>
                      </a:r>
                      <a:r>
                        <a:rPr lang="pt-BR" b="1" baseline="0" dirty="0" err="1" smtClean="0">
                          <a:latin typeface="Futura"/>
                        </a:rPr>
                        <a:t>ya</a:t>
                      </a:r>
                      <a:r>
                        <a:rPr lang="pt-BR" b="1" baseline="0" dirty="0" smtClean="0">
                          <a:latin typeface="Futura"/>
                        </a:rPr>
                        <a:t> mencionadas </a:t>
                      </a:r>
                      <a:r>
                        <a:rPr lang="pt-BR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cuadro</a:t>
                      </a:r>
                      <a:r>
                        <a:rPr lang="pt-BR" b="1" baseline="0" dirty="0" smtClean="0">
                          <a:latin typeface="Futura"/>
                        </a:rPr>
                        <a:t> anterior)</a:t>
                      </a:r>
                      <a:endParaRPr lang="pt-BR" b="1" dirty="0" smtClean="0">
                        <a:latin typeface="Futura"/>
                      </a:endParaRP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Prefiero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azul.(</a:t>
                      </a:r>
                      <a:r>
                        <a:rPr lang="pt-BR" b="1" baseline="0" dirty="0" err="1" smtClean="0">
                          <a:latin typeface="Futura"/>
                        </a:rPr>
                        <a:t>las</a:t>
                      </a:r>
                      <a:r>
                        <a:rPr lang="pt-BR" b="1" baseline="0" dirty="0" smtClean="0">
                          <a:latin typeface="Futura"/>
                        </a:rPr>
                        <a:t> cosas)</a:t>
                      </a:r>
                    </a:p>
                    <a:p>
                      <a:r>
                        <a:rPr lang="pt-BR" b="1" baseline="0" dirty="0" err="1" smtClean="0">
                          <a:latin typeface="Futura"/>
                        </a:rPr>
                        <a:t>Esto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es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más </a:t>
                      </a:r>
                      <a:r>
                        <a:rPr lang="pt-BR" b="1" baseline="0" dirty="0" err="1" smtClean="0">
                          <a:latin typeface="Futura"/>
                        </a:rPr>
                        <a:t>increíble</a:t>
                      </a:r>
                      <a:r>
                        <a:rPr lang="pt-BR" b="1" baseline="0" dirty="0" smtClean="0">
                          <a:latin typeface="Futura"/>
                        </a:rPr>
                        <a:t>. (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cosa)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323850" y="115888"/>
            <a:ext cx="8424863" cy="5540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Otras expresiones que llevan “lo”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79388" y="620713"/>
          <a:ext cx="8784976" cy="5455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1753"/>
                <a:gridCol w="4503223"/>
              </a:tblGrid>
              <a:tr h="360040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EXPRESIONES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EJEMPLOS</a:t>
                      </a:r>
                      <a:r>
                        <a:rPr lang="pt-BR" b="1" baseline="0" dirty="0" smtClean="0">
                          <a:latin typeface="Futura"/>
                        </a:rPr>
                        <a:t> DE USO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A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...</a:t>
                      </a:r>
                      <a:r>
                        <a:rPr lang="pt-BR" b="1" dirty="0" smtClean="0">
                          <a:latin typeface="Futura"/>
                        </a:rPr>
                        <a:t> – como/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al</a:t>
                      </a:r>
                      <a:r>
                        <a:rPr lang="pt-BR" b="1" baseline="0" dirty="0" smtClean="0">
                          <a:latin typeface="Futura"/>
                        </a:rPr>
                        <a:t> estilo de (vale para </a:t>
                      </a:r>
                      <a:r>
                        <a:rPr lang="pt-BR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b="1" baseline="0" dirty="0" smtClean="0">
                          <a:latin typeface="Futura"/>
                        </a:rPr>
                        <a:t> modos em que se toma uma </a:t>
                      </a:r>
                      <a:r>
                        <a:rPr lang="pt-BR" b="1" baseline="0" dirty="0" err="1" smtClean="0">
                          <a:latin typeface="Futura"/>
                        </a:rPr>
                        <a:t>actitud</a:t>
                      </a:r>
                      <a:r>
                        <a:rPr lang="pt-BR" b="1" baseline="0" dirty="0" smtClean="0">
                          <a:latin typeface="Futura"/>
                        </a:rPr>
                        <a:t>, </a:t>
                      </a:r>
                      <a:r>
                        <a:rPr lang="pt-BR" b="1" baseline="0" dirty="0" err="1" smtClean="0">
                          <a:latin typeface="Futura"/>
                        </a:rPr>
                        <a:t>nombres</a:t>
                      </a:r>
                      <a:r>
                        <a:rPr lang="pt-BR" b="1" baseline="0" dirty="0" smtClean="0">
                          <a:latin typeface="Futura"/>
                        </a:rPr>
                        <a:t> de </a:t>
                      </a:r>
                      <a:r>
                        <a:rPr lang="pt-BR" b="1" baseline="0" dirty="0" err="1" smtClean="0">
                          <a:latin typeface="Futura"/>
                        </a:rPr>
                        <a:t>platos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culinarios</a:t>
                      </a:r>
                      <a:r>
                        <a:rPr lang="pt-BR" b="1" baseline="0" dirty="0" smtClean="0">
                          <a:latin typeface="Futura"/>
                        </a:rPr>
                        <a:t>, modos de </a:t>
                      </a:r>
                      <a:r>
                        <a:rPr lang="pt-BR" b="1" baseline="0" dirty="0" err="1" smtClean="0">
                          <a:latin typeface="Futura"/>
                        </a:rPr>
                        <a:t>vestirse</a:t>
                      </a:r>
                      <a:r>
                        <a:rPr lang="pt-BR" b="1" baseline="0" dirty="0" smtClean="0">
                          <a:latin typeface="Futura"/>
                        </a:rPr>
                        <a:t> y </a:t>
                      </a:r>
                      <a:r>
                        <a:rPr lang="pt-BR" b="1" baseline="0" dirty="0" err="1" smtClean="0">
                          <a:latin typeface="Futura"/>
                        </a:rPr>
                        <a:t>peinarse</a:t>
                      </a:r>
                      <a:r>
                        <a:rPr lang="pt-BR" b="1" baseline="0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Usa </a:t>
                      </a:r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coche </a:t>
                      </a:r>
                      <a:r>
                        <a:rPr lang="pt-BR" b="1" dirty="0" err="1" smtClean="0">
                          <a:latin typeface="Futura"/>
                        </a:rPr>
                        <a:t>con</a:t>
                      </a:r>
                      <a:r>
                        <a:rPr lang="pt-BR" b="1" baseline="0" dirty="0" smtClean="0">
                          <a:latin typeface="Futura"/>
                        </a:rPr>
                        <a:t> cuidado, no a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bestia</a:t>
                      </a:r>
                      <a:r>
                        <a:rPr lang="pt-BR" b="1" baseline="0" dirty="0" smtClean="0">
                          <a:latin typeface="Futura"/>
                        </a:rPr>
                        <a:t>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A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largo de... – durante/</a:t>
                      </a:r>
                      <a:r>
                        <a:rPr lang="pt-BR" b="1" baseline="0" dirty="0" smtClean="0">
                          <a:latin typeface="Futura"/>
                        </a:rPr>
                        <a:t> por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Hice</a:t>
                      </a:r>
                      <a:r>
                        <a:rPr lang="pt-BR" b="1" dirty="0" smtClean="0">
                          <a:latin typeface="Futura"/>
                        </a:rPr>
                        <a:t> mi </a:t>
                      </a:r>
                      <a:r>
                        <a:rPr lang="pt-BR" b="1" dirty="0" err="1" smtClean="0">
                          <a:latin typeface="Futura"/>
                        </a:rPr>
                        <a:t>trabajo</a:t>
                      </a:r>
                      <a:r>
                        <a:rPr lang="pt-BR" b="1" dirty="0" smtClean="0">
                          <a:latin typeface="Futura"/>
                        </a:rPr>
                        <a:t> a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largo </a:t>
                      </a:r>
                      <a:r>
                        <a:rPr lang="pt-BR" b="1" baseline="0" dirty="0" err="1" smtClean="0">
                          <a:latin typeface="Futura"/>
                        </a:rPr>
                        <a:t>del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día</a:t>
                      </a:r>
                      <a:r>
                        <a:rPr lang="pt-BR" b="1" baseline="0" dirty="0" smtClean="0">
                          <a:latin typeface="Futura"/>
                        </a:rPr>
                        <a:t>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A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mejor</a:t>
                      </a:r>
                      <a:r>
                        <a:rPr lang="pt-BR" b="1" dirty="0" smtClean="0">
                          <a:latin typeface="Futura"/>
                        </a:rPr>
                        <a:t>... – </a:t>
                      </a:r>
                      <a:r>
                        <a:rPr lang="pt-BR" b="1" dirty="0" err="1" smtClean="0">
                          <a:latin typeface="Futura"/>
                        </a:rPr>
                        <a:t>quizás</a:t>
                      </a:r>
                      <a:r>
                        <a:rPr lang="pt-BR" b="1" dirty="0" smtClean="0">
                          <a:latin typeface="Futura"/>
                        </a:rPr>
                        <a:t>, tal vez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A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mejor</a:t>
                      </a:r>
                      <a:r>
                        <a:rPr lang="pt-BR" b="1" dirty="0" smtClean="0">
                          <a:latin typeface="Futura"/>
                        </a:rPr>
                        <a:t> está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llegando</a:t>
                      </a:r>
                      <a:r>
                        <a:rPr lang="pt-BR" b="1" baseline="0" dirty="0" smtClean="0">
                          <a:latin typeface="Futura"/>
                        </a:rPr>
                        <a:t> mi padre.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Por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pronto... – hasta este momento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Por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pronto, </a:t>
                      </a:r>
                      <a:r>
                        <a:rPr lang="pt-BR" b="1" baseline="0" dirty="0" err="1" smtClean="0">
                          <a:latin typeface="Futura"/>
                        </a:rPr>
                        <a:t>hemos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recibido</a:t>
                      </a:r>
                      <a:r>
                        <a:rPr lang="pt-BR" b="1" baseline="0" dirty="0" smtClean="0">
                          <a:latin typeface="Futura"/>
                        </a:rPr>
                        <a:t> 20 </a:t>
                      </a:r>
                      <a:r>
                        <a:rPr lang="pt-BR" b="1" baseline="0" dirty="0" err="1" smtClean="0">
                          <a:latin typeface="Futura"/>
                        </a:rPr>
                        <a:t>postales</a:t>
                      </a:r>
                      <a:r>
                        <a:rPr lang="pt-BR" b="1" baseline="0" dirty="0" smtClean="0">
                          <a:latin typeface="Futura"/>
                        </a:rPr>
                        <a:t>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Por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tanto... – </a:t>
                      </a:r>
                      <a:r>
                        <a:rPr lang="pt-BR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consecuencia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No </a:t>
                      </a:r>
                      <a:r>
                        <a:rPr lang="pt-BR" b="1" dirty="0" err="1" smtClean="0">
                          <a:latin typeface="Futura"/>
                        </a:rPr>
                        <a:t>has</a:t>
                      </a:r>
                      <a:r>
                        <a:rPr lang="pt-BR" b="1" dirty="0" smtClean="0">
                          <a:latin typeface="Futura"/>
                        </a:rPr>
                        <a:t> traído </a:t>
                      </a:r>
                      <a:r>
                        <a:rPr lang="pt-BR" b="1" dirty="0" err="1" smtClean="0">
                          <a:latin typeface="Futura"/>
                        </a:rPr>
                        <a:t>los</a:t>
                      </a:r>
                      <a:r>
                        <a:rPr lang="pt-BR" b="1" dirty="0" smtClean="0">
                          <a:latin typeface="Futura"/>
                        </a:rPr>
                        <a:t> documentos. Por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tanto,</a:t>
                      </a:r>
                      <a:r>
                        <a:rPr lang="pt-BR" b="1" baseline="0" dirty="0" smtClean="0">
                          <a:latin typeface="Futura"/>
                        </a:rPr>
                        <a:t> no viajarás.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Por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visto... – </a:t>
                      </a:r>
                      <a:r>
                        <a:rPr lang="pt-BR" b="1" baseline="0" dirty="0" err="1" smtClean="0">
                          <a:latin typeface="Futura"/>
                        </a:rPr>
                        <a:t>según</a:t>
                      </a:r>
                      <a:r>
                        <a:rPr lang="pt-BR" b="1" baseline="0" dirty="0" smtClean="0">
                          <a:latin typeface="Futura"/>
                        </a:rPr>
                        <a:t> parece/ se sabe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Por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visto no </a:t>
                      </a:r>
                      <a:r>
                        <a:rPr lang="pt-BR" b="1" baseline="0" dirty="0" err="1" smtClean="0">
                          <a:latin typeface="Futura"/>
                        </a:rPr>
                        <a:t>has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hecho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las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tareas</a:t>
                      </a:r>
                      <a:r>
                        <a:rPr lang="pt-BR" b="1" baseline="0" dirty="0" smtClean="0">
                          <a:latin typeface="Futura"/>
                        </a:rPr>
                        <a:t>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533031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De 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dirty="0" smtClean="0">
                          <a:latin typeface="Futura"/>
                        </a:rPr>
                        <a:t> contrario...</a:t>
                      </a:r>
                      <a:r>
                        <a:rPr lang="pt-BR" b="1" baseline="0" dirty="0" smtClean="0">
                          <a:latin typeface="Futura"/>
                        </a:rPr>
                        <a:t> – si no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Entrega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los</a:t>
                      </a:r>
                      <a:r>
                        <a:rPr lang="pt-BR" b="1" baseline="0" dirty="0" smtClean="0">
                          <a:latin typeface="Futura"/>
                        </a:rPr>
                        <a:t> documentos. De 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b="1" baseline="0" dirty="0" smtClean="0">
                          <a:latin typeface="Futura"/>
                        </a:rPr>
                        <a:t> contrario, no entras.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M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357188" y="1052513"/>
            <a:ext cx="842962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404040"/>
                </a:solidFill>
                <a:latin typeface="Futura" charset="0"/>
              </a:rPr>
              <a:t>2 grupos;</a:t>
            </a:r>
          </a:p>
          <a:p>
            <a:pPr eaLnBrk="1" hangingPunct="1"/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Cada grupo: </a:t>
            </a: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escribirá frases </a:t>
            </a:r>
            <a:r>
              <a:rPr lang="es-ES" sz="2400" dirty="0" smtClean="0">
                <a:solidFill>
                  <a:srgbClr val="404040"/>
                </a:solidFill>
                <a:latin typeface="Futura" charset="0"/>
              </a:rPr>
              <a:t>con huecos para LO o EL.</a:t>
            </a:r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Cambiarán las hojas para que el otro grupo </a:t>
            </a:r>
            <a:r>
              <a:rPr lang="es-ES" sz="2400" dirty="0" smtClean="0">
                <a:solidFill>
                  <a:srgbClr val="404040"/>
                </a:solidFill>
                <a:latin typeface="Futura" charset="0"/>
              </a:rPr>
              <a:t>llene los huecos.</a:t>
            </a:r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Luego intercambian las hojas otra vez para la corrección.</a:t>
            </a:r>
          </a:p>
          <a:p>
            <a:pPr eaLnBrk="1" hangingPunct="1"/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Gana el grupo que haya </a:t>
            </a:r>
            <a:r>
              <a:rPr lang="es-ES" sz="2400" dirty="0" smtClean="0">
                <a:solidFill>
                  <a:srgbClr val="404040"/>
                </a:solidFill>
                <a:latin typeface="Futura" charset="0"/>
              </a:rPr>
              <a:t>completado correctamente más frases.</a:t>
            </a:r>
            <a:endParaRPr lang="es-ES" sz="2400" dirty="0">
              <a:solidFill>
                <a:srgbClr val="404040"/>
              </a:solidFill>
              <a:latin typeface="Futur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6387" name="Espaço Reservado para Texto 11"/>
          <p:cNvSpPr txBox="1">
            <a:spLocks/>
          </p:cNvSpPr>
          <p:nvPr/>
        </p:nvSpPr>
        <p:spPr bwMode="auto">
          <a:xfrm>
            <a:off x="785813" y="1000125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s-ES_tradnl" sz="4800" b="1">
                <a:solidFill>
                  <a:srgbClr val="E60049"/>
                </a:solidFill>
                <a:latin typeface="Futura" charset="0"/>
              </a:rPr>
              <a:t>¡Gracias!</a:t>
            </a:r>
          </a:p>
        </p:txBody>
      </p:sp>
      <p:pic>
        <p:nvPicPr>
          <p:cNvPr id="15366" name="Picture 9" descr="http://www.abcschool.com/immagini/smile_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9288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2557</TotalTime>
  <Words>624</Words>
  <Application>Microsoft Office PowerPoint</Application>
  <PresentationFormat>Apresentação na tela (4:3)</PresentationFormat>
  <Paragraphs>132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Candara</vt:lpstr>
      <vt:lpstr>Futura</vt:lpstr>
      <vt:lpstr>Geneva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USUARIO</cp:lastModifiedBy>
  <cp:revision>273</cp:revision>
  <dcterms:created xsi:type="dcterms:W3CDTF">2013-01-08T22:47:55Z</dcterms:created>
  <dcterms:modified xsi:type="dcterms:W3CDTF">2020-09-11T16:03:53Z</dcterms:modified>
</cp:coreProperties>
</file>