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11"/>
  </p:notesMasterIdLst>
  <p:sldIdLst>
    <p:sldId id="289" r:id="rId2"/>
    <p:sldId id="290" r:id="rId3"/>
    <p:sldId id="291" r:id="rId4"/>
    <p:sldId id="285" r:id="rId5"/>
    <p:sldId id="280" r:id="rId6"/>
    <p:sldId id="281" r:id="rId7"/>
    <p:sldId id="282" r:id="rId8"/>
    <p:sldId id="283" r:id="rId9"/>
    <p:sldId id="284" r:id="rId10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900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53120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lang="en-US" sz="1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765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21891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3"/>
          </p:nvPr>
        </p:nvSpPr>
        <p:spPr>
          <a:xfrm>
            <a:off x="4648200" y="3941762"/>
            <a:ext cx="4038599" cy="21891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8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lang="en-US" sz="1200" b="0" i="0" u="none" strike="noStrike" cap="none" baseline="0" dirty="0">
              <a:solidFill>
                <a:srgbClr val="89898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endParaRPr lang="pt-BR" altLang="pt-BR" smtClean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/>
          </a:p>
        </p:txBody>
      </p:sp>
      <p:pic>
        <p:nvPicPr>
          <p:cNvPr id="307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6"/>
          <p:cNvSpPr txBox="1">
            <a:spLocks noChangeArrowheads="1"/>
          </p:cNvSpPr>
          <p:nvPr/>
        </p:nvSpPr>
        <p:spPr bwMode="auto">
          <a:xfrm>
            <a:off x="1150938" y="4724400"/>
            <a:ext cx="68421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i="1" dirty="0">
                <a:solidFill>
                  <a:srgbClr val="102766"/>
                </a:solidFill>
                <a:latin typeface="Calibri" pitchFamily="34" charset="0"/>
              </a:rPr>
              <a:t>NEL EPACL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i="1" smtClean="0">
                <a:solidFill>
                  <a:srgbClr val="102766"/>
                </a:solidFill>
                <a:latin typeface="Calibri" pitchFamily="34" charset="0"/>
              </a:rPr>
              <a:t>EL ESPAÑOL EN EL MUNDO...</a:t>
            </a:r>
            <a:endParaRPr lang="pt-BR" altLang="pt-BR" sz="4000" i="1">
              <a:solidFill>
                <a:srgbClr val="10276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421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051050" y="549275"/>
            <a:ext cx="54737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NEL – EPACL 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COMPROMISO CON TU APRENDIZAJE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EQUIPE DE ESPAÑOL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MOISÉS DE ARAÚJO Y</a:t>
            </a:r>
          </a:p>
          <a:p>
            <a:pPr eaLnBrk="1" hangingPunct="1">
              <a:defRPr/>
            </a:pPr>
            <a:endParaRPr lang="pt-BR" sz="36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SIMONE ALVES</a:t>
            </a:r>
          </a:p>
        </p:txBody>
      </p:sp>
      <p:pic>
        <p:nvPicPr>
          <p:cNvPr id="4099" name="Imagem 10" descr="Descrição: E:\LOGOTIPO DO NEL-EPA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71513"/>
            <a:ext cx="1803400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agem 11" descr="Descrição: E:\LOGOTIPO DO NEL-EPA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49275"/>
            <a:ext cx="15351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tângulo 1"/>
          <p:cNvSpPr>
            <a:spLocks noChangeArrowheads="1"/>
          </p:cNvSpPr>
          <p:nvPr/>
        </p:nvSpPr>
        <p:spPr bwMode="auto">
          <a:xfrm>
            <a:off x="827088" y="549275"/>
            <a:ext cx="76327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3600" b="1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36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NEL – EPACL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COMPROMISO CON SU APRENDIZAJE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EQUIPE DE ESPAÑOL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MOISÉS DE ARAÚJO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 SIMONE ALVES</a:t>
            </a:r>
          </a:p>
        </p:txBody>
      </p:sp>
      <p:pic>
        <p:nvPicPr>
          <p:cNvPr id="4102" name="Picture 9" descr="C:\Users\Moisés de Araújo\Desktop\NEL - EPACL\Esfe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368300"/>
            <a:ext cx="16573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9" descr="C:\Users\Moisés de Araújo\Desktop\NEL - EPACL\Esfe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368300"/>
            <a:ext cx="1655763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2" descr="C:\Users\Estenio.profeta\Desktop\NEL - EPACL\BANNERES\nel slogam do nel epacl 30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07956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051050" y="549275"/>
            <a:ext cx="54737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NEL – EPACL 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COMPROMISO CON TU APRENDIZAJE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EQUIPE DE ESPAÑOL</a:t>
            </a:r>
          </a:p>
          <a:p>
            <a:pPr eaLnBrk="1" hangingPunct="1">
              <a:defRPr/>
            </a:pPr>
            <a:endParaRPr lang="pt-BR" sz="3600" b="1" dirty="0" smtClean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MOISÉS DE ARAÚJO Y</a:t>
            </a:r>
          </a:p>
          <a:p>
            <a:pPr eaLnBrk="1" hangingPunct="1">
              <a:defRPr/>
            </a:pPr>
            <a:endParaRPr lang="pt-BR" sz="36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  <a:p>
            <a:pPr eaLnBrk="1" hangingPunct="1">
              <a:defRPr/>
            </a:pPr>
            <a:r>
              <a:rPr lang="pt-BR" sz="3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SIMONE ALVES</a:t>
            </a:r>
          </a:p>
        </p:txBody>
      </p:sp>
      <p:pic>
        <p:nvPicPr>
          <p:cNvPr id="5123" name="Imagem 10" descr="Descrição: E:\LOGOTIPO DO NEL-EPA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71513"/>
            <a:ext cx="1803400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m 11" descr="Descrição: E:\LOGOTIPO DO NEL-EPA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49275"/>
            <a:ext cx="15351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Retângulo 1"/>
          <p:cNvSpPr>
            <a:spLocks noChangeArrowheads="1"/>
          </p:cNvSpPr>
          <p:nvPr/>
        </p:nvSpPr>
        <p:spPr bwMode="auto">
          <a:xfrm>
            <a:off x="827088" y="549275"/>
            <a:ext cx="76327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3600" b="1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36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NEL  EPACL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COMPROMISO CON SU APRENDIZADO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EQUIPE DE ESPAÑOL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MOISÉS DE ARAÚJO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800" b="1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0000"/>
                </a:solidFill>
                <a:latin typeface="Arial" charset="0"/>
              </a:rPr>
              <a:t> SIMONE ALVES</a:t>
            </a:r>
          </a:p>
        </p:txBody>
      </p:sp>
      <p:pic>
        <p:nvPicPr>
          <p:cNvPr id="5127" name="Picture 9" descr="C:\Users\Moisés de Araújo\Desktop\NEL - EPACL\Esfe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368300"/>
            <a:ext cx="16573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9" descr="C:\Users\Moisés de Araújo\Desktop\NEL - EPACL\Esfe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368300"/>
            <a:ext cx="1655763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80133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8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El español </a:t>
            </a:r>
            <a:r>
              <a:rPr lang="en-US" sz="48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 el mundo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523351" y="6293350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50000"/>
                  </a:schemeClr>
                </a:solidFill>
              </a:rPr>
              <a:t>Unidad Didáctica 1.</a:t>
            </a:r>
            <a:endParaRPr lang="es-E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https://tradyteacher.files.wordpress.com/2014/07/hispano-hablantes-en-el-mun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6" y="1336326"/>
            <a:ext cx="7416824" cy="472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114989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Se habla el español como lengua </a:t>
            </a:r>
            <a:r>
              <a:rPr lang="en-US" sz="36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oficial en:</a:t>
            </a:r>
            <a:endParaRPr lang="en-US" sz="3600" b="1" i="0" u="none" strike="noStrike" cap="none" baseline="0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Shape 203"/>
          <p:cNvSpPr txBox="1">
            <a:spLocks noGrp="1"/>
          </p:cNvSpPr>
          <p:nvPr>
            <p:ph type="body" idx="2"/>
          </p:nvPr>
        </p:nvSpPr>
        <p:spPr>
          <a:xfrm>
            <a:off x="611561" y="1600200"/>
            <a:ext cx="72008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España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 América Latina con la excepción de Brasil y las Guyanas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Nuevo Méjico (junto con el inglés)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Guinea Ecuatorial (junto con el francés)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Sahara Occidental (junto con el árabe).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9156476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40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español 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lengua </a:t>
            </a: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-US" sz="4000" b="1" i="0" u="none" strike="noStrike" cap="none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oficial en: </a:t>
            </a:r>
            <a:endParaRPr lang="en-US" sz="4000" b="1" i="0" u="none" strike="noStrike" cap="none" baseline="0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107503" y="1700808"/>
            <a:ext cx="8143553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Filipinas</a:t>
            </a: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Andorra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Antillas Neerlandesas (Aruba y Curaçao),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Belice y Estados Unidos.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en-US" sz="24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minorías más pequeñas en Alemania, Antillas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Neerlandesas,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Argelia, Australia, Barbados,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Brasil,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Canadá, China, Egipto, Francia, Grecia, Guayana Francesa, Guyana, Haití,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Italia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Jamaica, Japón, Jordania, Líbano,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Libia,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Países Bajos, Portugal, Reino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Unido, 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Serbia y Montenegro, Siria, Suiza, Surinam, Trinidad y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Tobago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Túnez.</a:t>
            </a: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países con presencia de comunidades sefardíes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Israel, Marruecos, Turquía, Bulgaria, Rumania y República Checa.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6257566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7643192" cy="1139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El español como segunda </a:t>
            </a: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lengua en:</a:t>
            </a:r>
            <a:endParaRPr lang="en-US" sz="4000" b="1" i="0" u="none" strike="noStrike" cap="none" baseline="0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E</a:t>
            </a:r>
            <a:r>
              <a:rPr lang="en-US" sz="2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 </a:t>
            </a: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gigante brasileño. </a:t>
            </a:r>
          </a:p>
        </p:txBody>
      </p:sp>
      <p:pic>
        <p:nvPicPr>
          <p:cNvPr id="216" name="Shape 21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08625" y="2349500"/>
            <a:ext cx="2547936" cy="256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58216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787208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El español como lengua en expansión</a:t>
            </a:r>
          </a:p>
        </p:txBody>
      </p:sp>
      <p:pic>
        <p:nvPicPr>
          <p:cNvPr id="222" name="Shape 2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56325" y="4872037"/>
            <a:ext cx="1924049" cy="37147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307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DEBIDO A QUE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un factor económico de primer orden, como demuestra la importancia creciente de una población hispanohablante cada vez con mayor poder adquisitivo en EEUU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conocimiento del español es indispensable para los negocios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Instituto Cervantes</a:t>
            </a:r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Academias de la Lengua Española</a:t>
            </a:r>
          </a:p>
        </p:txBody>
      </p:sp>
    </p:spTree>
    <p:extLst>
      <p:ext uri="{BB962C8B-B14F-4D97-AF65-F5344CB8AC3E}">
        <p14:creationId xmlns:p14="http://schemas.microsoft.com/office/powerpoint/2010/main" val="2771451079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7787208" cy="1139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000" b="1" i="0" u="none" strike="noStrike" cap="none" baseline="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El español en el contexto </a:t>
            </a:r>
            <a:r>
              <a:rPr lang="en-US" sz="4000" b="1" i="0" u="none" strike="noStrike" cap="none" baseline="0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mundial es:</a:t>
            </a:r>
            <a:endParaRPr lang="en-US" sz="4000" b="1" i="0" u="none" strike="noStrike" cap="none" baseline="0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lengua oficial de la Organización de Estados Americanos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lengua oficial de la Unión Europea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lengua oficial de las Naciones Unidas.</a:t>
            </a:r>
          </a:p>
        </p:txBody>
      </p:sp>
      <p:pic>
        <p:nvPicPr>
          <p:cNvPr id="237" name="Shape 23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72187" y="2300286"/>
            <a:ext cx="1190624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491162" y="4040187"/>
            <a:ext cx="2352674" cy="199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Shape 2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887" y="1628775"/>
            <a:ext cx="1584325" cy="1217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315633"/>
      </p:ext>
    </p:extLst>
  </p:cSld>
  <p:clrMapOvr>
    <a:masterClrMapping/>
  </p:clrMapOvr>
  <p:transition spd="slow">
    <p:cu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1605</TotalTime>
  <Words>248</Words>
  <Application>Microsoft Office PowerPoint</Application>
  <PresentationFormat>Apresentação na tela (4:3)</PresentationFormat>
  <Paragraphs>74</Paragraphs>
  <Slides>9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Adyacencia</vt:lpstr>
      <vt:lpstr>Apresentação do PowerPoint</vt:lpstr>
      <vt:lpstr>Apresentação do PowerPoint</vt:lpstr>
      <vt:lpstr>Apresentação do PowerPoint</vt:lpstr>
      <vt:lpstr>El español en el mundo</vt:lpstr>
      <vt:lpstr>Se habla el español como lengua oficial en:</vt:lpstr>
      <vt:lpstr>El español es lengua no oficial en: </vt:lpstr>
      <vt:lpstr>El español como segunda lengua en:</vt:lpstr>
      <vt:lpstr>El español como lengua en expansión</vt:lpstr>
      <vt:lpstr>El español en el contexto mundial es: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Lenguas oficiales de España</dc:title>
  <dc:creator>Win7</dc:creator>
  <cp:lastModifiedBy>Estenio.profeta</cp:lastModifiedBy>
  <cp:revision>9</cp:revision>
  <dcterms:modified xsi:type="dcterms:W3CDTF">2017-10-10T12:33:34Z</dcterms:modified>
</cp:coreProperties>
</file>